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1"/>
  </p:notesMasterIdLst>
  <p:handoutMasterIdLst>
    <p:handoutMasterId r:id="rId22"/>
  </p:handoutMasterIdLst>
  <p:sldIdLst>
    <p:sldId id="396" r:id="rId2"/>
    <p:sldId id="453" r:id="rId3"/>
    <p:sldId id="454" r:id="rId4"/>
    <p:sldId id="455" r:id="rId5"/>
    <p:sldId id="456" r:id="rId6"/>
    <p:sldId id="457" r:id="rId7"/>
    <p:sldId id="458" r:id="rId8"/>
    <p:sldId id="459" r:id="rId9"/>
    <p:sldId id="460" r:id="rId10"/>
    <p:sldId id="461" r:id="rId11"/>
    <p:sldId id="462" r:id="rId12"/>
    <p:sldId id="463" r:id="rId13"/>
    <p:sldId id="464" r:id="rId14"/>
    <p:sldId id="465" r:id="rId15"/>
    <p:sldId id="466" r:id="rId16"/>
    <p:sldId id="467" r:id="rId17"/>
    <p:sldId id="468" r:id="rId18"/>
    <p:sldId id="469" r:id="rId19"/>
    <p:sldId id="470" r:id="rId20"/>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autoAdjust="0"/>
  </p:normalViewPr>
  <p:slideViewPr>
    <p:cSldViewPr>
      <p:cViewPr>
        <p:scale>
          <a:sx n="75" d="100"/>
          <a:sy n="75" d="100"/>
        </p:scale>
        <p:origin x="-123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934" y="-96"/>
      </p:cViewPr>
      <p:guideLst>
        <p:guide orient="horz" pos="3223"/>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7EDBDE92-790B-4A35-B165-CC379DB2D67F}" type="datetimeFigureOut">
              <a:rPr lang="en-US" smtClean="0"/>
              <a:t>6/7/2014</a:t>
            </a:fld>
            <a:endParaRPr lang="en-US"/>
          </a:p>
        </p:txBody>
      </p:sp>
      <p:sp>
        <p:nvSpPr>
          <p:cNvPr id="4" name="Footer Placeholder 3"/>
          <p:cNvSpPr>
            <a:spLocks noGrp="1"/>
          </p:cNvSpPr>
          <p:nvPr>
            <p:ph type="ftr" sz="quarter" idx="2"/>
          </p:nvPr>
        </p:nvSpPr>
        <p:spPr>
          <a:xfrm>
            <a:off x="0" y="9721850"/>
            <a:ext cx="6064250" cy="511175"/>
          </a:xfrm>
          <a:prstGeom prst="rect">
            <a:avLst/>
          </a:prstGeom>
        </p:spPr>
        <p:txBody>
          <a:bodyPr vert="horz" lIns="91440" tIns="45720" rIns="91440" bIns="45720" rtlCol="0" anchor="b"/>
          <a:lstStyle>
            <a:lvl1pPr algn="l">
              <a:defRPr sz="1200"/>
            </a:lvl1pPr>
          </a:lstStyle>
          <a:p>
            <a:pPr algn="ctr"/>
            <a:r>
              <a:rPr lang="en-US" dirty="0" smtClean="0"/>
              <a:t>Mohammad </a:t>
            </a:r>
            <a:r>
              <a:rPr lang="en-US" dirty="0" err="1" smtClean="0"/>
              <a:t>Kamrul</a:t>
            </a:r>
            <a:r>
              <a:rPr lang="en-US" dirty="0" smtClean="0"/>
              <a:t> </a:t>
            </a:r>
            <a:r>
              <a:rPr lang="en-US" dirty="0" err="1" smtClean="0"/>
              <a:t>Arefin</a:t>
            </a:r>
            <a:r>
              <a:rPr lang="en-US" dirty="0" smtClean="0"/>
              <a:t>, MSc. in Quantitative Finance, University of Glasgow</a:t>
            </a:r>
            <a:endParaRPr lang="en-US" dirty="0"/>
          </a:p>
        </p:txBody>
      </p:sp>
      <p:sp>
        <p:nvSpPr>
          <p:cNvPr id="5" name="Slide Number Placeholder 4"/>
          <p:cNvSpPr>
            <a:spLocks noGrp="1"/>
          </p:cNvSpPr>
          <p:nvPr>
            <p:ph type="sldNum" sz="quarter" idx="3"/>
          </p:nvPr>
        </p:nvSpPr>
        <p:spPr>
          <a:xfrm>
            <a:off x="6597650" y="9721850"/>
            <a:ext cx="500063" cy="511175"/>
          </a:xfrm>
          <a:prstGeom prst="rect">
            <a:avLst/>
          </a:prstGeom>
        </p:spPr>
        <p:txBody>
          <a:bodyPr vert="horz" lIns="91440" tIns="45720" rIns="91440" bIns="45720" rtlCol="0" anchor="b"/>
          <a:lstStyle>
            <a:lvl1pPr algn="r">
              <a:defRPr sz="1200"/>
            </a:lvl1pPr>
          </a:lstStyle>
          <a:p>
            <a:pPr algn="ctr"/>
            <a:fld id="{6EE691D1-0C5A-489F-B5BF-2D098257215F}" type="slidenum">
              <a:rPr lang="en-US" smtClean="0"/>
              <a:pPr algn="ctr"/>
              <a:t>‹#›</a:t>
            </a:fld>
            <a:endParaRPr lang="en-US" dirty="0"/>
          </a:p>
        </p:txBody>
      </p:sp>
    </p:spTree>
    <p:extLst>
      <p:ext uri="{BB962C8B-B14F-4D97-AF65-F5344CB8AC3E}">
        <p14:creationId xmlns:p14="http://schemas.microsoft.com/office/powerpoint/2010/main" val="103997004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76363" cy="511731"/>
          </a:xfrm>
          <a:prstGeom prst="rect">
            <a:avLst/>
          </a:prstGeom>
        </p:spPr>
        <p:txBody>
          <a:bodyPr vert="horz" lIns="95068" tIns="47534" rIns="95068" bIns="47534" rtlCol="0"/>
          <a:lstStyle>
            <a:lvl1pPr algn="l">
              <a:defRPr sz="1200"/>
            </a:lvl1pPr>
          </a:lstStyle>
          <a:p>
            <a:endParaRPr lang="en-GB"/>
          </a:p>
        </p:txBody>
      </p:sp>
      <p:sp>
        <p:nvSpPr>
          <p:cNvPr id="3" name="Date Placeholder 2"/>
          <p:cNvSpPr>
            <a:spLocks noGrp="1"/>
          </p:cNvSpPr>
          <p:nvPr>
            <p:ph type="dt" idx="1"/>
          </p:nvPr>
        </p:nvSpPr>
        <p:spPr>
          <a:xfrm>
            <a:off x="4021296" y="2"/>
            <a:ext cx="3076363" cy="511731"/>
          </a:xfrm>
          <a:prstGeom prst="rect">
            <a:avLst/>
          </a:prstGeom>
        </p:spPr>
        <p:txBody>
          <a:bodyPr vert="horz" lIns="95068" tIns="47534" rIns="95068" bIns="47534" rtlCol="0"/>
          <a:lstStyle>
            <a:lvl1pPr algn="r">
              <a:defRPr sz="1200"/>
            </a:lvl1pPr>
          </a:lstStyle>
          <a:p>
            <a:fld id="{FABA9AFA-DD3F-4C6B-B337-2027B62B9FC6}" type="datetimeFigureOut">
              <a:rPr lang="en-US" smtClean="0"/>
              <a:pPr/>
              <a:t>6/7/2014</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068" tIns="47534" rIns="95068" bIns="47534" rtlCol="0" anchor="ctr"/>
          <a:lstStyle/>
          <a:p>
            <a:endParaRPr lang="en-GB"/>
          </a:p>
        </p:txBody>
      </p:sp>
      <p:sp>
        <p:nvSpPr>
          <p:cNvPr id="5" name="Notes Placeholder 4"/>
          <p:cNvSpPr>
            <a:spLocks noGrp="1"/>
          </p:cNvSpPr>
          <p:nvPr>
            <p:ph type="body" sz="quarter" idx="3"/>
          </p:nvPr>
        </p:nvSpPr>
        <p:spPr>
          <a:xfrm>
            <a:off x="709931" y="4861442"/>
            <a:ext cx="5679440" cy="4605576"/>
          </a:xfrm>
          <a:prstGeom prst="rect">
            <a:avLst/>
          </a:prstGeom>
        </p:spPr>
        <p:txBody>
          <a:bodyPr vert="horz" lIns="95068" tIns="47534" rIns="95068" bIns="4753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2" y="9721108"/>
            <a:ext cx="3076363" cy="511731"/>
          </a:xfrm>
          <a:prstGeom prst="rect">
            <a:avLst/>
          </a:prstGeom>
        </p:spPr>
        <p:txBody>
          <a:bodyPr vert="horz" lIns="95068" tIns="47534" rIns="95068" bIns="47534" rtlCol="0" anchor="b"/>
          <a:lstStyle>
            <a:lvl1pPr algn="l">
              <a:defRPr sz="1200"/>
            </a:lvl1pPr>
          </a:lstStyle>
          <a:p>
            <a:r>
              <a:rPr lang="en-GB" smtClean="0"/>
              <a:t>Mohammad Kamrul Arefin, MSc. in Quantitative Finance, University of Glasgow</a:t>
            </a:r>
            <a:endParaRPr lang="en-GB"/>
          </a:p>
        </p:txBody>
      </p:sp>
      <p:sp>
        <p:nvSpPr>
          <p:cNvPr id="7" name="Slide Number Placeholder 6"/>
          <p:cNvSpPr>
            <a:spLocks noGrp="1"/>
          </p:cNvSpPr>
          <p:nvPr>
            <p:ph type="sldNum" sz="quarter" idx="5"/>
          </p:nvPr>
        </p:nvSpPr>
        <p:spPr>
          <a:xfrm>
            <a:off x="4021296" y="9721108"/>
            <a:ext cx="3076363" cy="511731"/>
          </a:xfrm>
          <a:prstGeom prst="rect">
            <a:avLst/>
          </a:prstGeom>
        </p:spPr>
        <p:txBody>
          <a:bodyPr vert="horz" lIns="95068" tIns="47534" rIns="95068" bIns="47534" rtlCol="0" anchor="b"/>
          <a:lstStyle>
            <a:lvl1pPr algn="r">
              <a:defRPr sz="1200"/>
            </a:lvl1pPr>
          </a:lstStyle>
          <a:p>
            <a:fld id="{B38D7C60-FED8-4114-9D91-6F7B4836694E}" type="slidenum">
              <a:rPr lang="en-GB" smtClean="0"/>
              <a:pPr/>
              <a:t>‹#›</a:t>
            </a:fld>
            <a:endParaRPr lang="en-GB"/>
          </a:p>
        </p:txBody>
      </p:sp>
    </p:spTree>
    <p:extLst>
      <p:ext uri="{BB962C8B-B14F-4D97-AF65-F5344CB8AC3E}">
        <p14:creationId xmlns:p14="http://schemas.microsoft.com/office/powerpoint/2010/main" val="359822114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a:t>
            </a:fld>
            <a:endParaRPr lang="en-GB"/>
          </a:p>
        </p:txBody>
      </p:sp>
    </p:spTree>
    <p:extLst>
      <p:ext uri="{BB962C8B-B14F-4D97-AF65-F5344CB8AC3E}">
        <p14:creationId xmlns:p14="http://schemas.microsoft.com/office/powerpoint/2010/main" val="39481544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10</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11</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12</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13</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14</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15</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16</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17</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18</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19</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2</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3</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4</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5</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6</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7</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8</a:t>
            </a:fld>
            <a:endParaRPr lang="en-GB"/>
          </a:p>
        </p:txBody>
      </p:sp>
    </p:spTree>
    <p:extLst>
      <p:ext uri="{BB962C8B-B14F-4D97-AF65-F5344CB8AC3E}">
        <p14:creationId xmlns:p14="http://schemas.microsoft.com/office/powerpoint/2010/main" val="15315093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GB" smtClean="0"/>
              <a:t>Mohammad Kamrul Arefin, MSc. in Quantitative Finance, University of Glasgow</a:t>
            </a:r>
            <a:endParaRPr lang="en-GB"/>
          </a:p>
        </p:txBody>
      </p:sp>
      <p:sp>
        <p:nvSpPr>
          <p:cNvPr id="5" name="Slide Number Placeholder 4"/>
          <p:cNvSpPr>
            <a:spLocks noGrp="1"/>
          </p:cNvSpPr>
          <p:nvPr>
            <p:ph type="sldNum" sz="quarter" idx="11"/>
          </p:nvPr>
        </p:nvSpPr>
        <p:spPr/>
        <p:txBody>
          <a:bodyPr/>
          <a:lstStyle/>
          <a:p>
            <a:fld id="{B38D7C60-FED8-4114-9D91-6F7B4836694E}" type="slidenum">
              <a:rPr lang="en-GB" smtClean="0"/>
              <a:pPr/>
              <a:t>9</a:t>
            </a:fld>
            <a:endParaRPr lang="en-GB"/>
          </a:p>
        </p:txBody>
      </p:sp>
    </p:spTree>
    <p:extLst>
      <p:ext uri="{BB962C8B-B14F-4D97-AF65-F5344CB8AC3E}">
        <p14:creationId xmlns:p14="http://schemas.microsoft.com/office/powerpoint/2010/main" val="15315093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27" name="Slide Number Placeholder 26"/>
          <p:cNvSpPr>
            <a:spLocks noGrp="1"/>
          </p:cNvSpPr>
          <p:nvPr>
            <p:ph type="sldNum" sz="quarter" idx="12"/>
          </p:nvPr>
        </p:nvSpPr>
        <p:spPr/>
        <p:txBody>
          <a:bodyPr/>
          <a:lstStyle/>
          <a:p>
            <a:fld id="{9397E6CA-6123-4EAD-8BFA-F543D64516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7112DBAD-F671-48C5-AF46-BD9D70C66B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073E2B8A-15A9-4E39-92C5-0531337455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64E1F313-0396-4A46-B14D-4AF132E8C9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6" name="Slide Number Placeholder 5"/>
          <p:cNvSpPr>
            <a:spLocks noGrp="1"/>
          </p:cNvSpPr>
          <p:nvPr>
            <p:ph type="sldNum" sz="quarter" idx="12"/>
          </p:nvPr>
        </p:nvSpPr>
        <p:spPr/>
        <p:txBody>
          <a:bodyPr/>
          <a:lstStyle/>
          <a:p>
            <a:fld id="{4B0DE7FD-9CFF-4F7B-8151-F3AC670DF94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7" name="Slide Number Placeholder 6"/>
          <p:cNvSpPr>
            <a:spLocks noGrp="1"/>
          </p:cNvSpPr>
          <p:nvPr>
            <p:ph type="sldNum" sz="quarter" idx="12"/>
          </p:nvPr>
        </p:nvSpPr>
        <p:spPr/>
        <p:txBody>
          <a:bodyPr/>
          <a:lstStyle/>
          <a:p>
            <a:fld id="{A155C839-CEDF-4709-8342-4BFF4D53C14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9" name="Slide Number Placeholder 8"/>
          <p:cNvSpPr>
            <a:spLocks noGrp="1"/>
          </p:cNvSpPr>
          <p:nvPr>
            <p:ph type="sldNum" sz="quarter" idx="12"/>
          </p:nvPr>
        </p:nvSpPr>
        <p:spPr/>
        <p:txBody>
          <a:bodyPr/>
          <a:lstStyle/>
          <a:p>
            <a:fld id="{51AC209F-BE8A-4F38-AFDB-5481EF0B196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5" name="Slide Number Placeholder 4"/>
          <p:cNvSpPr>
            <a:spLocks noGrp="1"/>
          </p:cNvSpPr>
          <p:nvPr>
            <p:ph type="sldNum" sz="quarter" idx="12"/>
          </p:nvPr>
        </p:nvSpPr>
        <p:spPr/>
        <p:txBody>
          <a:bodyPr/>
          <a:lstStyle/>
          <a:p>
            <a:fld id="{FFCD926A-E9DA-48AB-A344-5E96D028F6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4" name="Slide Number Placeholder 3"/>
          <p:cNvSpPr>
            <a:spLocks noGrp="1"/>
          </p:cNvSpPr>
          <p:nvPr>
            <p:ph type="sldNum" sz="quarter" idx="12"/>
          </p:nvPr>
        </p:nvSpPr>
        <p:spPr/>
        <p:txBody>
          <a:bodyPr/>
          <a:lstStyle/>
          <a:p>
            <a:fld id="{9363F4A2-12C2-4D85-BA9D-8AEB69CFDD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7" name="Slide Number Placeholder 6"/>
          <p:cNvSpPr>
            <a:spLocks noGrp="1"/>
          </p:cNvSpPr>
          <p:nvPr>
            <p:ph type="sldNum" sz="quarter" idx="12"/>
          </p:nvPr>
        </p:nvSpPr>
        <p:spPr/>
        <p:txBody>
          <a:bodyPr/>
          <a:lstStyle/>
          <a:p>
            <a:fld id="{2919B78E-7F18-4B0D-BCAF-0515AE2571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Mohammad Kamrul Arefin, MSc. in Quantitative Finance, University of Glasgow</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CDA8E09-D850-4B23-95FB-892FEDBCDA3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Mohammad Kamrul Arefin, MSc. in Quantitative Finance, University of Glasgow</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FCFC76-DCFB-48B8-BF71-E57C62BAACC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12.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 Id="rId9"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9.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2.wmf"/><Relationship Id="rId4" Type="http://schemas.openxmlformats.org/officeDocument/2006/relationships/oleObject" Target="../embeddings/oleObject1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838200" y="1371600"/>
            <a:ext cx="7851775" cy="1828800"/>
          </a:xfrm>
        </p:spPr>
        <p:txBody>
          <a:bodyPr>
            <a:normAutofit/>
          </a:bodyPr>
          <a:lstStyle/>
          <a:p>
            <a:pPr algn="ctr"/>
            <a:r>
              <a:rPr lang="en-US" dirty="0" smtClean="0"/>
              <a:t>FIN 6160</a:t>
            </a:r>
            <a:br>
              <a:rPr lang="en-US" dirty="0" smtClean="0"/>
            </a:br>
            <a:r>
              <a:rPr lang="en-US" dirty="0" smtClean="0"/>
              <a:t>Investment Theory</a:t>
            </a:r>
            <a:endParaRPr lang="en-US" dirty="0"/>
          </a:p>
        </p:txBody>
      </p:sp>
      <p:sp>
        <p:nvSpPr>
          <p:cNvPr id="2051" name="Rectangle 3"/>
          <p:cNvSpPr>
            <a:spLocks noGrp="1" noChangeArrowheads="1"/>
          </p:cNvSpPr>
          <p:nvPr>
            <p:ph type="subTitle" idx="4294967295"/>
          </p:nvPr>
        </p:nvSpPr>
        <p:spPr>
          <a:xfrm>
            <a:off x="755650" y="3276600"/>
            <a:ext cx="7854950" cy="1752600"/>
          </a:xfrm>
        </p:spPr>
        <p:txBody>
          <a:bodyPr/>
          <a:lstStyle/>
          <a:p>
            <a:pPr algn="ctr"/>
            <a:endParaRPr lang="en-US" sz="3600" dirty="0" smtClean="0"/>
          </a:p>
          <a:p>
            <a:pPr marL="0" indent="0" algn="ctr">
              <a:buNone/>
            </a:pPr>
            <a:r>
              <a:rPr lang="en-US" sz="3600" dirty="0" smtClean="0"/>
              <a:t>Lecture </a:t>
            </a:r>
            <a:r>
              <a:rPr lang="en-US" sz="3600" dirty="0" smtClean="0"/>
              <a:t>3-4</a:t>
            </a:r>
            <a:endParaRPr lang="en-US" sz="3600" dirty="0" smtClean="0"/>
          </a:p>
          <a:p>
            <a:pPr marL="0" indent="0" algn="ctr">
              <a:buNone/>
            </a:pPr>
            <a:endParaRPr lang="en-US" sz="36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4305300" cy="762000"/>
          </a:xfrm>
        </p:spPr>
        <p:txBody>
          <a:bodyPr>
            <a:normAutofit/>
          </a:bodyPr>
          <a:lstStyle/>
          <a:p>
            <a:pPr eaLnBrk="1" hangingPunct="1">
              <a:defRPr/>
            </a:pPr>
            <a:r>
              <a:rPr lang="en-US" sz="3200" b="1" dirty="0" smtClean="0">
                <a:solidFill>
                  <a:schemeClr val="tx1"/>
                </a:solidFill>
              </a:rPr>
              <a:t>Investment Companies</a:t>
            </a:r>
          </a:p>
        </p:txBody>
      </p:sp>
      <p:sp>
        <p:nvSpPr>
          <p:cNvPr id="12" name="Rectangle 3"/>
          <p:cNvSpPr txBox="1">
            <a:spLocks noChangeArrowheads="1"/>
          </p:cNvSpPr>
          <p:nvPr/>
        </p:nvSpPr>
        <p:spPr>
          <a:xfrm>
            <a:off x="228600" y="1295400"/>
            <a:ext cx="8610600" cy="4191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Hedge </a:t>
            </a:r>
            <a:r>
              <a:rPr lang="en-US" sz="2000" b="1" dirty="0">
                <a:latin typeface="Times New Roman" pitchFamily="18" charset="0"/>
                <a:cs typeface="Times New Roman" pitchFamily="18" charset="0"/>
              </a:rPr>
              <a:t>Funds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Like mutual funds, hedge funds allow private investors to pool assets to be invested by a fund manager. Unlike mutual funds, however, hedge funds are commonly structured as private partnerships and thus subject to only minimal SEC regulation. They typically are open only to wealthy or institutional investors. Many hedge funds require investors to agree for lock ups that periods as long as several years in which investment can not be withdrawn. </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Lock ups allow hedge funds to invest in illiquid assets without worrying about meeting demands for redemption of funds. Because hedge funds are only lightly regulated, managers can pursue risky investment strategies like heavy use of derivatives, short sales, etc. </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10</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186061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a:defRPr/>
            </a:pPr>
            <a:r>
              <a:rPr lang="en-US" sz="3600" b="1" dirty="0" smtClean="0">
                <a:solidFill>
                  <a:schemeClr val="tx1"/>
                </a:solidFill>
              </a:rPr>
              <a:t>Determinants of Interest Rates</a:t>
            </a: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Interest rate movements have a direct influence on the market values of debt securities, such as money market securities, bonds, mortgages and have an indirect influence on equity security values</a:t>
            </a:r>
            <a:r>
              <a:rPr lang="en-US" sz="2000" dirty="0" smtClean="0">
                <a:latin typeface="Times New Roman" pitchFamily="18" charset="0"/>
                <a:cs typeface="Times New Roman" pitchFamily="18" charset="0"/>
              </a:rPr>
              <a:t>. </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Following factors have direct or indirect impact on interest rate movement in the economy:</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Demand &amp; Supply of loanable funds</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Economic growth</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Inflationary expectation</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Money supply</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Budget deficit</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Foreign flow of funds</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11</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3779358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up)">
                                      <p:cBhvr>
                                        <p:cTn id="22" dur="500"/>
                                        <p:tgtEl>
                                          <p:spTgt spid="1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wipe(up)">
                                      <p:cBhvr>
                                        <p:cTn id="27" dur="500"/>
                                        <p:tgtEl>
                                          <p:spTgt spid="1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wipe(up)">
                                      <p:cBhvr>
                                        <p:cTn id="32" dur="500"/>
                                        <p:tgtEl>
                                          <p:spTgt spid="1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wipe(up)">
                                      <p:cBhvr>
                                        <p:cTn id="37" dur="500"/>
                                        <p:tgtEl>
                                          <p:spTgt spid="1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wipe(up)">
                                      <p:cBhvr>
                                        <p:cTn id="42" dur="500"/>
                                        <p:tgtEl>
                                          <p:spTgt spid="1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304800" y="1219200"/>
            <a:ext cx="8610600" cy="3429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Holding Period Return: </a:t>
            </a: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Including dividend: </a:t>
            </a: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Continuously compounded return : </a:t>
            </a: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12</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695096933"/>
              </p:ext>
            </p:extLst>
          </p:nvPr>
        </p:nvGraphicFramePr>
        <p:xfrm>
          <a:off x="3048000" y="1066800"/>
          <a:ext cx="2438400" cy="767645"/>
        </p:xfrm>
        <a:graphic>
          <a:graphicData uri="http://schemas.openxmlformats.org/presentationml/2006/ole">
            <mc:AlternateContent xmlns:mc="http://schemas.openxmlformats.org/markup-compatibility/2006">
              <mc:Choice xmlns:v="urn:schemas-microsoft-com:vml" Requires="v">
                <p:oleObj spid="_x0000_s1035" name="Equation" r:id="rId4" imgW="1371600" imgH="431640" progId="Equation.DSMT4">
                  <p:embed/>
                </p:oleObj>
              </mc:Choice>
              <mc:Fallback>
                <p:oleObj name="Equation" r:id="rId4" imgW="1371600" imgH="431640" progId="Equation.DSMT4">
                  <p:embed/>
                  <p:pic>
                    <p:nvPicPr>
                      <p:cNvPr id="0" name=""/>
                      <p:cNvPicPr/>
                      <p:nvPr/>
                    </p:nvPicPr>
                    <p:blipFill>
                      <a:blip r:embed="rId5"/>
                      <a:stretch>
                        <a:fillRect/>
                      </a:stretch>
                    </p:blipFill>
                    <p:spPr>
                      <a:xfrm>
                        <a:off x="3048000" y="1066800"/>
                        <a:ext cx="2438400" cy="767645"/>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663993696"/>
              </p:ext>
            </p:extLst>
          </p:nvPr>
        </p:nvGraphicFramePr>
        <p:xfrm>
          <a:off x="3124200" y="2286000"/>
          <a:ext cx="3294528" cy="762000"/>
        </p:xfrm>
        <a:graphic>
          <a:graphicData uri="http://schemas.openxmlformats.org/presentationml/2006/ole">
            <mc:AlternateContent xmlns:mc="http://schemas.openxmlformats.org/markup-compatibility/2006">
              <mc:Choice xmlns:v="urn:schemas-microsoft-com:vml" Requires="v">
                <p:oleObj spid="_x0000_s1036" name="Equation" r:id="rId6" imgW="1866600" imgH="431640" progId="Equation.DSMT4">
                  <p:embed/>
                </p:oleObj>
              </mc:Choice>
              <mc:Fallback>
                <p:oleObj name="Equation" r:id="rId6" imgW="1866600" imgH="431640" progId="Equation.DSMT4">
                  <p:embed/>
                  <p:pic>
                    <p:nvPicPr>
                      <p:cNvPr id="0" name=""/>
                      <p:cNvPicPr/>
                      <p:nvPr/>
                    </p:nvPicPr>
                    <p:blipFill>
                      <a:blip r:embed="rId7"/>
                      <a:stretch>
                        <a:fillRect/>
                      </a:stretch>
                    </p:blipFill>
                    <p:spPr>
                      <a:xfrm>
                        <a:off x="3124200" y="2286000"/>
                        <a:ext cx="3294528" cy="7620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32678709"/>
              </p:ext>
            </p:extLst>
          </p:nvPr>
        </p:nvGraphicFramePr>
        <p:xfrm>
          <a:off x="4146550" y="3420849"/>
          <a:ext cx="1492250" cy="846351"/>
        </p:xfrm>
        <a:graphic>
          <a:graphicData uri="http://schemas.openxmlformats.org/presentationml/2006/ole">
            <mc:AlternateContent xmlns:mc="http://schemas.openxmlformats.org/markup-compatibility/2006">
              <mc:Choice xmlns:v="urn:schemas-microsoft-com:vml" Requires="v">
                <p:oleObj spid="_x0000_s1037" name="Equation" r:id="rId8" imgW="850680" imgH="482400" progId="Equation.DSMT4">
                  <p:embed/>
                </p:oleObj>
              </mc:Choice>
              <mc:Fallback>
                <p:oleObj name="Equation" r:id="rId8" imgW="850680" imgH="482400" progId="Equation.DSMT4">
                  <p:embed/>
                  <p:pic>
                    <p:nvPicPr>
                      <p:cNvPr id="0" name=""/>
                      <p:cNvPicPr/>
                      <p:nvPr/>
                    </p:nvPicPr>
                    <p:blipFill>
                      <a:blip r:embed="rId9"/>
                      <a:stretch>
                        <a:fillRect/>
                      </a:stretch>
                    </p:blipFill>
                    <p:spPr>
                      <a:xfrm>
                        <a:off x="4146550" y="3420849"/>
                        <a:ext cx="1492250" cy="846351"/>
                      </a:xfrm>
                      <a:prstGeom prst="rect">
                        <a:avLst/>
                      </a:prstGeom>
                    </p:spPr>
                  </p:pic>
                </p:oleObj>
              </mc:Fallback>
            </mc:AlternateContent>
          </a:graphicData>
        </a:graphic>
      </p:graphicFrame>
    </p:spTree>
    <p:extLst>
      <p:ext uri="{BB962C8B-B14F-4D97-AF65-F5344CB8AC3E}">
        <p14:creationId xmlns:p14="http://schemas.microsoft.com/office/powerpoint/2010/main" val="200616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3" end="3"/>
                                            </p:txEl>
                                          </p:spTgt>
                                        </p:tgtEl>
                                        <p:attrNameLst>
                                          <p:attrName>style.visibility</p:attrName>
                                        </p:attrNameLst>
                                      </p:cBhvr>
                                      <p:to>
                                        <p:strVal val="visible"/>
                                      </p:to>
                                    </p:set>
                                    <p:animEffect transition="in" filter="wipe(up)">
                                      <p:cBhvr>
                                        <p:cTn id="12" dur="500"/>
                                        <p:tgtEl>
                                          <p:spTgt spid="1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6" end="6"/>
                                            </p:txEl>
                                          </p:spTgt>
                                        </p:tgtEl>
                                        <p:attrNameLst>
                                          <p:attrName>style.visibility</p:attrName>
                                        </p:attrNameLst>
                                      </p:cBhvr>
                                      <p:to>
                                        <p:strVal val="visible"/>
                                      </p:to>
                                    </p:set>
                                    <p:animEffect transition="in" filter="wipe(up)">
                                      <p:cBhvr>
                                        <p:cTn id="17"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152400" y="990600"/>
            <a:ext cx="8610600" cy="3429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Expected Return</a:t>
            </a:r>
            <a:r>
              <a:rPr lang="en-US" sz="2000" dirty="0" smtClean="0">
                <a:latin typeface="Times New Roman" pitchFamily="18" charset="0"/>
                <a:cs typeface="Times New Roman" pitchFamily="18" charset="0"/>
              </a:rPr>
              <a:t>: This is the return that an investor expects a security to earn over the next period. Off course this is only an expectation, the actual return may be either higher or lower. An investor’s expectation may simply be the average return per period a security has earned over the past. </a:t>
            </a: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Risk</a:t>
            </a:r>
            <a:r>
              <a:rPr lang="en-US" sz="2000" dirty="0" smtClean="0">
                <a:latin typeface="Times New Roman" pitchFamily="18" charset="0"/>
                <a:cs typeface="Times New Roman" pitchFamily="18" charset="0"/>
              </a:rPr>
              <a:t>: The uncertainty about the future return from an investment is called the risk or volatility and can be measured using variance or standard deviation of the return. </a:t>
            </a: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13</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186142417"/>
              </p:ext>
            </p:extLst>
          </p:nvPr>
        </p:nvGraphicFramePr>
        <p:xfrm>
          <a:off x="1382713" y="2286000"/>
          <a:ext cx="6313487" cy="1536700"/>
        </p:xfrm>
        <a:graphic>
          <a:graphicData uri="http://schemas.openxmlformats.org/presentationml/2006/ole">
            <mc:AlternateContent xmlns:mc="http://schemas.openxmlformats.org/markup-compatibility/2006">
              <mc:Choice xmlns:v="urn:schemas-microsoft-com:vml" Requires="v">
                <p:oleObj spid="_x0000_s2056" name="Equation" r:id="rId4" imgW="3657600" imgH="888840" progId="Equation.DSMT4">
                  <p:embed/>
                </p:oleObj>
              </mc:Choice>
              <mc:Fallback>
                <p:oleObj name="Equation" r:id="rId4" imgW="3657600" imgH="888840" progId="Equation.DSMT4">
                  <p:embed/>
                  <p:pic>
                    <p:nvPicPr>
                      <p:cNvPr id="0" name=""/>
                      <p:cNvPicPr/>
                      <p:nvPr/>
                    </p:nvPicPr>
                    <p:blipFill>
                      <a:blip r:embed="rId5"/>
                      <a:stretch>
                        <a:fillRect/>
                      </a:stretch>
                    </p:blipFill>
                    <p:spPr>
                      <a:xfrm>
                        <a:off x="1382713" y="2286000"/>
                        <a:ext cx="6313487" cy="15367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3081214"/>
              </p:ext>
            </p:extLst>
          </p:nvPr>
        </p:nvGraphicFramePr>
        <p:xfrm>
          <a:off x="1371600" y="4748363"/>
          <a:ext cx="6249988" cy="1393675"/>
        </p:xfrm>
        <a:graphic>
          <a:graphicData uri="http://schemas.openxmlformats.org/presentationml/2006/ole">
            <mc:AlternateContent xmlns:mc="http://schemas.openxmlformats.org/markup-compatibility/2006">
              <mc:Choice xmlns:v="urn:schemas-microsoft-com:vml" Requires="v">
                <p:oleObj spid="_x0000_s2057" name="Equation" r:id="rId6" imgW="2958840" imgH="660240" progId="Equation.DSMT4">
                  <p:embed/>
                </p:oleObj>
              </mc:Choice>
              <mc:Fallback>
                <p:oleObj name="Equation" r:id="rId6" imgW="2958840" imgH="660240" progId="Equation.DSMT4">
                  <p:embed/>
                  <p:pic>
                    <p:nvPicPr>
                      <p:cNvPr id="0" name=""/>
                      <p:cNvPicPr/>
                      <p:nvPr/>
                    </p:nvPicPr>
                    <p:blipFill>
                      <a:blip r:embed="rId7"/>
                      <a:stretch>
                        <a:fillRect/>
                      </a:stretch>
                    </p:blipFill>
                    <p:spPr>
                      <a:xfrm>
                        <a:off x="1371600" y="4748363"/>
                        <a:ext cx="6249988" cy="1393675"/>
                      </a:xfrm>
                      <a:prstGeom prst="rect">
                        <a:avLst/>
                      </a:prstGeom>
                    </p:spPr>
                  </p:pic>
                </p:oleObj>
              </mc:Fallback>
            </mc:AlternateContent>
          </a:graphicData>
        </a:graphic>
      </p:graphicFrame>
    </p:spTree>
    <p:extLst>
      <p:ext uri="{BB962C8B-B14F-4D97-AF65-F5344CB8AC3E}">
        <p14:creationId xmlns:p14="http://schemas.microsoft.com/office/powerpoint/2010/main" val="494827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5" end="5"/>
                                            </p:txEl>
                                          </p:spTgt>
                                        </p:tgtEl>
                                        <p:attrNameLst>
                                          <p:attrName>style.visibility</p:attrName>
                                        </p:attrNameLst>
                                      </p:cBhvr>
                                      <p:to>
                                        <p:strVal val="visible"/>
                                      </p:to>
                                    </p:set>
                                    <p:animEffect transition="in" filter="wipe(up)">
                                      <p:cBhvr>
                                        <p:cTn id="12"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152400" y="990600"/>
            <a:ext cx="8610600" cy="3429000"/>
          </a:xfrm>
          <a:prstGeom prst="rect">
            <a:avLst/>
          </a:prstGeom>
        </p:spPr>
        <p:txBody>
          <a:bodyPr vert="horz">
            <a:noAutofit/>
          </a:bodyPr>
          <a:lstStyle/>
          <a:p>
            <a:pPr lvl="0" algn="just" fontAlgn="auto">
              <a:lnSpc>
                <a:spcPct val="110000"/>
              </a:lnSpc>
              <a:spcBef>
                <a:spcPct val="20000"/>
              </a:spcBef>
              <a:spcAft>
                <a:spcPts val="0"/>
              </a:spcAft>
              <a:buSzPct val="95000"/>
              <a:defRPr/>
            </a:pPr>
            <a:endParaRPr lang="en-US" sz="2000" dirty="0" smtClean="0">
              <a:latin typeface="Times New Roman" pitchFamily="18" charset="0"/>
              <a:cs typeface="Times New Roman" pitchFamily="18" charset="0"/>
            </a:endParaRPr>
          </a:p>
          <a:p>
            <a:pPr lvl="0" algn="just" fontAlgn="auto">
              <a:lnSpc>
                <a:spcPct val="110000"/>
              </a:lnSpc>
              <a:spcBef>
                <a:spcPct val="20000"/>
              </a:spcBef>
              <a:spcAft>
                <a:spcPts val="0"/>
              </a:spcAft>
              <a:buSzPct val="95000"/>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Expected return</a:t>
            </a:r>
            <a:r>
              <a:rPr lang="en-US" sz="2000" dirty="0" smtClean="0">
                <a:latin typeface="Times New Roman" pitchFamily="18" charset="0"/>
                <a:cs typeface="Times New Roman" pitchFamily="18" charset="0"/>
              </a:rPr>
              <a:t>: </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Security A: 6%</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Security B: 5%</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Security C: -(0.25x10%)+(0.25x0)+(0.5x20%) =7.5%</a:t>
            </a:r>
          </a:p>
          <a:p>
            <a:pPr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Security D: </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0.25x20</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0.5x10%)+(0.25x40</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=10%</a:t>
            </a: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14</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9" name="Group 4"/>
          <p:cNvGraphicFramePr>
            <a:graphicFrameLocks noGrp="1"/>
          </p:cNvGraphicFramePr>
          <p:nvPr>
            <p:ph sz="half" idx="4294967295"/>
            <p:extLst>
              <p:ext uri="{D42A27DB-BD31-4B8C-83A1-F6EECF244321}">
                <p14:modId xmlns:p14="http://schemas.microsoft.com/office/powerpoint/2010/main" val="2299129192"/>
              </p:ext>
            </p:extLst>
          </p:nvPr>
        </p:nvGraphicFramePr>
        <p:xfrm>
          <a:off x="304801" y="1066800"/>
          <a:ext cx="8381999" cy="2990088"/>
        </p:xfrm>
        <a:graphic>
          <a:graphicData uri="http://schemas.openxmlformats.org/drawingml/2006/table">
            <a:tbl>
              <a:tblPr/>
              <a:tblGrid>
                <a:gridCol w="1200418"/>
                <a:gridCol w="775776"/>
                <a:gridCol w="928710"/>
                <a:gridCol w="1289451"/>
                <a:gridCol w="1002395"/>
                <a:gridCol w="1287915"/>
                <a:gridCol w="1002395"/>
                <a:gridCol w="894939"/>
              </a:tblGrid>
              <a:tr h="64204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Arial" charset="0"/>
                          <a:ea typeface="新細明體" pitchFamily="18" charset="-120"/>
                        </a:rPr>
                        <a:t>Security A</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32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32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C</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32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3200" b="0"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473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Rate of</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return</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err="1" smtClean="0">
                          <a:ln>
                            <a:noFill/>
                          </a:ln>
                          <a:solidFill>
                            <a:schemeClr val="tx1"/>
                          </a:solidFill>
                          <a:effectLst/>
                          <a:latin typeface="Arial" charset="0"/>
                          <a:ea typeface="新細明體" pitchFamily="18" charset="-120"/>
                        </a:rPr>
                        <a:t>Prob</a:t>
                      </a:r>
                      <a:endParaRPr kumimoji="1" lang="en-US" altLang="zh-TW" sz="1800" b="1"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Rate of</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return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err="1" smtClean="0">
                          <a:ln>
                            <a:noFill/>
                          </a:ln>
                          <a:solidFill>
                            <a:schemeClr val="tx1"/>
                          </a:solidFill>
                          <a:effectLst/>
                          <a:latin typeface="Arial" charset="0"/>
                          <a:ea typeface="新細明體" pitchFamily="18" charset="-120"/>
                        </a:rPr>
                        <a:t>Prob</a:t>
                      </a:r>
                      <a:endParaRPr kumimoji="1" lang="en-US" altLang="zh-TW" sz="1800" b="1"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Rate of return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err="1" smtClean="0">
                          <a:ln>
                            <a:noFill/>
                          </a:ln>
                          <a:solidFill>
                            <a:schemeClr val="tx1"/>
                          </a:solidFill>
                          <a:effectLst/>
                          <a:latin typeface="Arial" charset="0"/>
                          <a:ea typeface="新細明體" pitchFamily="18" charset="-120"/>
                        </a:rPr>
                        <a:t>Prob</a:t>
                      </a:r>
                      <a:endParaRPr kumimoji="1" lang="en-US" altLang="zh-TW" sz="1800" b="1"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Rate of return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Prob.</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6%</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Times New Roman"/>
                          <a:ea typeface="新細明體" pitchFamily="18" charset="-120"/>
                        </a:rPr>
                        <a:t>¼</a:t>
                      </a:r>
                      <a:endParaRPr kumimoji="1" lang="en-US" altLang="zh-TW"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Times New Roman"/>
                          <a:ea typeface="新細明體" pitchFamily="18" charset="-120"/>
                        </a:rPr>
                        <a:t>¼</a:t>
                      </a:r>
                      <a:endParaRPr kumimoji="1" lang="en-US" altLang="zh-TW"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Times New Roman"/>
                          <a:ea typeface="新細明體" pitchFamily="18" charset="-120"/>
                        </a:rPr>
                        <a:t>¼</a:t>
                      </a:r>
                      <a:endParaRPr kumimoji="1" lang="en-US" altLang="zh-TW"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Times New Roman"/>
                          <a:ea typeface="新細明體" pitchFamily="18" charset="-120"/>
                        </a:rPr>
                        <a:t>½</a:t>
                      </a:r>
                      <a:endParaRPr kumimoji="1" lang="en-US" altLang="zh-TW"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68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20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Times New Roman"/>
                          <a:ea typeface="新細明體" pitchFamily="18" charset="-120"/>
                        </a:rPr>
                        <a:t>½</a:t>
                      </a:r>
                      <a:endParaRPr kumimoji="1" lang="en-US" altLang="zh-TW" sz="18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smtClean="0">
                          <a:ln>
                            <a:noFill/>
                          </a:ln>
                          <a:solidFill>
                            <a:schemeClr val="tx1"/>
                          </a:solidFill>
                          <a:effectLst/>
                          <a:latin typeface="Arial" charset="0"/>
                          <a:ea typeface="新細明體" pitchFamily="18" charset="-120"/>
                        </a:rPr>
                        <a:t>40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Times New Roman"/>
                          <a:ea typeface="新細明體" pitchFamily="18" charset="-120"/>
                        </a:rPr>
                        <a:t>¼</a:t>
                      </a:r>
                      <a:endParaRPr kumimoji="1" lang="en-US" altLang="zh-TW" sz="1800" b="1"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966508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8" end="8"/>
                                            </p:txEl>
                                          </p:spTgt>
                                        </p:tgtEl>
                                        <p:attrNameLst>
                                          <p:attrName>style.visibility</p:attrName>
                                        </p:attrNameLst>
                                      </p:cBhvr>
                                      <p:to>
                                        <p:strVal val="visible"/>
                                      </p:to>
                                    </p:set>
                                    <p:animEffect transition="in" filter="wipe(up)">
                                      <p:cBhvr>
                                        <p:cTn id="7" dur="500"/>
                                        <p:tgtEl>
                                          <p:spTgt spid="12">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9" end="9"/>
                                            </p:txEl>
                                          </p:spTgt>
                                        </p:tgtEl>
                                        <p:attrNameLst>
                                          <p:attrName>style.visibility</p:attrName>
                                        </p:attrNameLst>
                                      </p:cBhvr>
                                      <p:to>
                                        <p:strVal val="visible"/>
                                      </p:to>
                                    </p:set>
                                    <p:animEffect transition="in" filter="wipe(up)">
                                      <p:cBhvr>
                                        <p:cTn id="12" dur="500"/>
                                        <p:tgtEl>
                                          <p:spTgt spid="12">
                                            <p:txEl>
                                              <p:pRg st="9" end="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10" end="10"/>
                                            </p:txEl>
                                          </p:spTgt>
                                        </p:tgtEl>
                                        <p:attrNameLst>
                                          <p:attrName>style.visibility</p:attrName>
                                        </p:attrNameLst>
                                      </p:cBhvr>
                                      <p:to>
                                        <p:strVal val="visible"/>
                                      </p:to>
                                    </p:set>
                                    <p:animEffect transition="in" filter="wipe(up)">
                                      <p:cBhvr>
                                        <p:cTn id="17" dur="500"/>
                                        <p:tgtEl>
                                          <p:spTgt spid="12">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11" end="11"/>
                                            </p:txEl>
                                          </p:spTgt>
                                        </p:tgtEl>
                                        <p:attrNameLst>
                                          <p:attrName>style.visibility</p:attrName>
                                        </p:attrNameLst>
                                      </p:cBhvr>
                                      <p:to>
                                        <p:strVal val="visible"/>
                                      </p:to>
                                    </p:set>
                                    <p:animEffect transition="in" filter="wipe(up)">
                                      <p:cBhvr>
                                        <p:cTn id="22" dur="500"/>
                                        <p:tgtEl>
                                          <p:spTgt spid="12">
                                            <p:txEl>
                                              <p:pRg st="11" end="1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2">
                                            <p:txEl>
                                              <p:pRg st="12" end="12"/>
                                            </p:txEl>
                                          </p:spTgt>
                                        </p:tgtEl>
                                        <p:attrNameLst>
                                          <p:attrName>style.visibility</p:attrName>
                                        </p:attrNameLst>
                                      </p:cBhvr>
                                      <p:to>
                                        <p:strVal val="visible"/>
                                      </p:to>
                                    </p:set>
                                    <p:animEffect transition="in" filter="wipe(up)">
                                      <p:cBhvr>
                                        <p:cTn id="27" dur="500"/>
                                        <p:tgtEl>
                                          <p:spTgt spid="1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152400" y="990600"/>
            <a:ext cx="8610600" cy="3429000"/>
          </a:xfrm>
          <a:prstGeom prst="rect">
            <a:avLst/>
          </a:prstGeom>
        </p:spPr>
        <p:txBody>
          <a:bodyPr vert="horz">
            <a:noAutofit/>
          </a:bodyPr>
          <a:lstStyle/>
          <a:p>
            <a:pPr lvl="0" algn="just" fontAlgn="auto">
              <a:lnSpc>
                <a:spcPct val="110000"/>
              </a:lnSpc>
              <a:spcBef>
                <a:spcPct val="20000"/>
              </a:spcBef>
              <a:spcAft>
                <a:spcPts val="0"/>
              </a:spcAft>
              <a:buSzPct val="95000"/>
              <a:defRPr/>
            </a:pPr>
            <a:endParaRPr lang="en-US" sz="2000" dirty="0" smtClean="0">
              <a:latin typeface="Times New Roman" pitchFamily="18" charset="0"/>
              <a:cs typeface="Times New Roman" pitchFamily="18" charset="0"/>
            </a:endParaRPr>
          </a:p>
          <a:p>
            <a:pPr lvl="0" algn="just" fontAlgn="auto">
              <a:lnSpc>
                <a:spcPct val="110000"/>
              </a:lnSpc>
              <a:spcBef>
                <a:spcPct val="20000"/>
              </a:spcBef>
              <a:spcAft>
                <a:spcPts val="0"/>
              </a:spcAft>
              <a:buSzPct val="95000"/>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15</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765583756"/>
              </p:ext>
            </p:extLst>
          </p:nvPr>
        </p:nvGraphicFramePr>
        <p:xfrm>
          <a:off x="381000" y="1390902"/>
          <a:ext cx="7924800" cy="2571497"/>
        </p:xfrm>
        <a:graphic>
          <a:graphicData uri="http://schemas.openxmlformats.org/drawingml/2006/table">
            <a:tbl>
              <a:tblPr>
                <a:tableStyleId>{5C22544A-7EE6-4342-B048-85BDC9FD1C3A}</a:tableStyleId>
              </a:tblPr>
              <a:tblGrid>
                <a:gridCol w="1473735"/>
                <a:gridCol w="556126"/>
                <a:gridCol w="1223478"/>
                <a:gridCol w="1084446"/>
                <a:gridCol w="3587015"/>
              </a:tblGrid>
              <a:tr h="357814">
                <a:tc gridSpan="5">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Purchase price=$</a:t>
                      </a:r>
                      <a:r>
                        <a:rPr lang="en-US" sz="2000" u="none" strike="noStrike" dirty="0" smtClean="0">
                          <a:solidFill>
                            <a:sysClr val="windowText" lastClr="000000"/>
                          </a:solidFill>
                          <a:effectLst/>
                          <a:latin typeface="Times New Roman" pitchFamily="18" charset="0"/>
                          <a:cs typeface="Times New Roman" pitchFamily="18" charset="0"/>
                        </a:rPr>
                        <a:t>100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55248">
                <a:tc>
                  <a:txBody>
                    <a:bodyPr/>
                    <a:lstStyle/>
                    <a:p>
                      <a:pPr algn="ctr" fontAlgn="ctr"/>
                      <a:r>
                        <a:rPr lang="en-US" sz="2000" u="none" strike="noStrike" dirty="0">
                          <a:solidFill>
                            <a:sysClr val="windowText" lastClr="000000"/>
                          </a:solidFill>
                          <a:effectLst/>
                          <a:latin typeface="Times New Roman" pitchFamily="18" charset="0"/>
                          <a:cs typeface="Times New Roman" pitchFamily="18" charset="0"/>
                        </a:rPr>
                        <a:t>State of the Economy</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err="1" smtClean="0">
                          <a:solidFill>
                            <a:sysClr val="windowText" lastClr="000000"/>
                          </a:solidFill>
                          <a:effectLst/>
                          <a:latin typeface="Times New Roman" pitchFamily="18" charset="0"/>
                          <a:cs typeface="Times New Roman" pitchFamily="18" charset="0"/>
                        </a:rPr>
                        <a:t>Prob</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solidFill>
                            <a:sysClr val="windowText" lastClr="000000"/>
                          </a:solidFill>
                          <a:effectLst/>
                          <a:latin typeface="Times New Roman" pitchFamily="18" charset="0"/>
                          <a:cs typeface="Times New Roman" pitchFamily="18" charset="0"/>
                        </a:rPr>
                        <a:t>Year-end price</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a:solidFill>
                            <a:sysClr val="windowText" lastClr="000000"/>
                          </a:solidFill>
                          <a:effectLst/>
                          <a:latin typeface="Times New Roman" pitchFamily="18" charset="0"/>
                          <a:cs typeface="Times New Roman" pitchFamily="18" charset="0"/>
                        </a:rPr>
                        <a:t>Cash Dividends</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smtClean="0">
                          <a:solidFill>
                            <a:sysClr val="windowText" lastClr="000000"/>
                          </a:solidFill>
                          <a:effectLst/>
                          <a:latin typeface="Times New Roman" pitchFamily="18" charset="0"/>
                          <a:cs typeface="Times New Roman" pitchFamily="18" charset="0"/>
                        </a:rPr>
                        <a:t>Holding Period Return (HPR)</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18196">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Boom</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0.3</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129.5</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4.5</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(129.5+4.5-100)/100=0.34</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52075">
                <a:tc>
                  <a:txBody>
                    <a:bodyPr/>
                    <a:lstStyle/>
                    <a:p>
                      <a:pPr algn="ctr" fontAlgn="b"/>
                      <a:r>
                        <a:rPr lang="en-US" sz="2000" u="none" strike="noStrike">
                          <a:solidFill>
                            <a:sysClr val="windowText" lastClr="000000"/>
                          </a:solidFill>
                          <a:effectLst/>
                          <a:latin typeface="Times New Roman" pitchFamily="18" charset="0"/>
                          <a:cs typeface="Times New Roman" pitchFamily="18" charset="0"/>
                        </a:rPr>
                        <a:t>Normal</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a:solidFill>
                            <a:sysClr val="windowText" lastClr="000000"/>
                          </a:solidFill>
                          <a:effectLst/>
                          <a:latin typeface="Times New Roman" pitchFamily="18" charset="0"/>
                          <a:cs typeface="Times New Roman" pitchFamily="18" charset="0"/>
                        </a:rPr>
                        <a:t>0.5</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110.0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4.0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(110+4-100)/100=0.14</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082">
                <a:tc>
                  <a:txBody>
                    <a:bodyPr/>
                    <a:lstStyle/>
                    <a:p>
                      <a:pPr algn="ctr" fontAlgn="b"/>
                      <a:r>
                        <a:rPr lang="en-US" sz="2000" u="none" strike="noStrike">
                          <a:solidFill>
                            <a:sysClr val="windowText" lastClr="000000"/>
                          </a:solidFill>
                          <a:effectLst/>
                          <a:latin typeface="Times New Roman" pitchFamily="18" charset="0"/>
                          <a:cs typeface="Times New Roman" pitchFamily="18" charset="0"/>
                        </a:rPr>
                        <a:t>Recession</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0.2</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80.5</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smtClean="0">
                          <a:solidFill>
                            <a:sysClr val="windowText" lastClr="000000"/>
                          </a:solidFill>
                          <a:effectLst/>
                          <a:latin typeface="Times New Roman" pitchFamily="18" charset="0"/>
                          <a:cs typeface="Times New Roman" pitchFamily="18" charset="0"/>
                        </a:rPr>
                        <a:t>3.5</a:t>
                      </a:r>
                      <a:r>
                        <a:rPr lang="en-US" sz="2000" u="none" strike="noStrike" dirty="0">
                          <a:solidFill>
                            <a:sysClr val="windowText" lastClr="000000"/>
                          </a:solidFill>
                          <a:effectLst/>
                          <a:latin typeface="Times New Roman" pitchFamily="18" charset="0"/>
                          <a:cs typeface="Times New Roman" pitchFamily="18" charset="0"/>
                        </a:rPr>
                        <a:t> </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 </a:t>
                      </a:r>
                      <a:r>
                        <a:rPr lang="en-US" sz="2000" u="none" strike="noStrike" dirty="0" smtClean="0">
                          <a:solidFill>
                            <a:sysClr val="windowText" lastClr="000000"/>
                          </a:solidFill>
                          <a:effectLst/>
                          <a:latin typeface="Times New Roman" pitchFamily="18" charset="0"/>
                          <a:cs typeface="Times New Roman" pitchFamily="18" charset="0"/>
                        </a:rPr>
                        <a:t>(80.5+3.5-100)/100=-0.16</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4082">
                <a:tc gridSpan="5">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Expected Return = (0.34x0.3)+(0.14x0.5)+(-0.16x0.2)</a:t>
                      </a:r>
                      <a:r>
                        <a:rPr lang="en-US" sz="2000" b="0" i="0" u="none" strike="noStrike" baseline="0" dirty="0" smtClean="0">
                          <a:solidFill>
                            <a:sysClr val="windowText" lastClr="000000"/>
                          </a:solidFill>
                          <a:effectLst/>
                          <a:latin typeface="Times New Roman" pitchFamily="18" charset="0"/>
                          <a:cs typeface="Times New Roman" pitchFamily="18" charset="0"/>
                        </a:rPr>
                        <a:t> =0.14</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r"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l" fontAlgn="b"/>
                      <a:endParaRPr lang="en-US" sz="1800" b="0" i="0" u="none" strike="noStrike" dirty="0">
                        <a:solidFill>
                          <a:sysClr val="windowText" lastClr="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425772845"/>
              </p:ext>
            </p:extLst>
          </p:nvPr>
        </p:nvGraphicFramePr>
        <p:xfrm>
          <a:off x="1066800" y="4440237"/>
          <a:ext cx="6729413" cy="1427163"/>
        </p:xfrm>
        <a:graphic>
          <a:graphicData uri="http://schemas.openxmlformats.org/presentationml/2006/ole">
            <mc:AlternateContent xmlns:mc="http://schemas.openxmlformats.org/markup-compatibility/2006">
              <mc:Choice xmlns:v="urn:schemas-microsoft-com:vml" Requires="v">
                <p:oleObj spid="_x0000_s3077" name="Equation" r:id="rId4" imgW="3593880" imgH="761760" progId="Equation.DSMT4">
                  <p:embed/>
                </p:oleObj>
              </mc:Choice>
              <mc:Fallback>
                <p:oleObj name="Equation" r:id="rId4" imgW="3593880" imgH="761760" progId="Equation.DSMT4">
                  <p:embed/>
                  <p:pic>
                    <p:nvPicPr>
                      <p:cNvPr id="0" name=""/>
                      <p:cNvPicPr/>
                      <p:nvPr/>
                    </p:nvPicPr>
                    <p:blipFill>
                      <a:blip r:embed="rId5"/>
                      <a:stretch>
                        <a:fillRect/>
                      </a:stretch>
                    </p:blipFill>
                    <p:spPr>
                      <a:xfrm>
                        <a:off x="1066800" y="4440237"/>
                        <a:ext cx="6729413" cy="1427163"/>
                      </a:xfrm>
                      <a:prstGeom prst="rect">
                        <a:avLst/>
                      </a:prstGeom>
                    </p:spPr>
                  </p:pic>
                </p:oleObj>
              </mc:Fallback>
            </mc:AlternateContent>
          </a:graphicData>
        </a:graphic>
      </p:graphicFrame>
    </p:spTree>
    <p:extLst>
      <p:ext uri="{BB962C8B-B14F-4D97-AF65-F5344CB8AC3E}">
        <p14:creationId xmlns:p14="http://schemas.microsoft.com/office/powerpoint/2010/main" val="1923171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152400" y="990600"/>
            <a:ext cx="8610600" cy="3429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Portfolio Expected Return</a:t>
            </a:r>
            <a:r>
              <a:rPr lang="en-US" sz="2000" dirty="0">
                <a:latin typeface="Times New Roman" pitchFamily="18" charset="0"/>
                <a:cs typeface="Times New Roman" pitchFamily="18" charset="0"/>
              </a:rPr>
              <a:t>: When we invest on more than one asset, the portfolio expected return is the weighted average of the expected returns of all asset held in your portfolio. </a:t>
            </a:r>
          </a:p>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If </a:t>
            </a:r>
            <a:r>
              <a:rPr lang="en-US" sz="2000" dirty="0" err="1">
                <a:latin typeface="Times New Roman" pitchFamily="18" charset="0"/>
                <a:cs typeface="Times New Roman" pitchFamily="18" charset="0"/>
              </a:rPr>
              <a:t>w</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are weights, i.e. the investment proportions.</a:t>
            </a:r>
          </a:p>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And E(</a:t>
            </a:r>
            <a:r>
              <a:rPr lang="en-US" sz="2000" dirty="0" err="1">
                <a:latin typeface="Times New Roman" pitchFamily="18" charset="0"/>
                <a:cs typeface="Times New Roman" pitchFamily="18" charset="0"/>
              </a:rPr>
              <a:t>R</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expected return on individual asset, we have</a:t>
            </a:r>
            <a:r>
              <a:rPr lang="en-US" sz="2000" dirty="0" smtClean="0">
                <a:latin typeface="Times New Roman" pitchFamily="18" charset="0"/>
                <a:cs typeface="Times New Roman" pitchFamily="18" charset="0"/>
              </a:rPr>
              <a:t>:</a:t>
            </a: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Calculate </a:t>
            </a:r>
            <a:r>
              <a:rPr lang="en-US" sz="2000" dirty="0">
                <a:latin typeface="Times New Roman" pitchFamily="18" charset="0"/>
                <a:cs typeface="Times New Roman" pitchFamily="18" charset="0"/>
              </a:rPr>
              <a:t>the expected return on a portfolio that has one third of your wealth invested in GM and two thirds in BP;</a:t>
            </a: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16</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606728030"/>
              </p:ext>
            </p:extLst>
          </p:nvPr>
        </p:nvGraphicFramePr>
        <p:xfrm>
          <a:off x="6019800" y="2209800"/>
          <a:ext cx="2458946" cy="855365"/>
        </p:xfrm>
        <a:graphic>
          <a:graphicData uri="http://schemas.openxmlformats.org/presentationml/2006/ole">
            <mc:AlternateContent xmlns:mc="http://schemas.openxmlformats.org/markup-compatibility/2006">
              <mc:Choice xmlns:v="urn:schemas-microsoft-com:vml" Requires="v">
                <p:oleObj spid="_x0000_s4101" name="Equation" r:id="rId4" imgW="1244520" imgH="431640" progId="Equation.DSMT4">
                  <p:embed/>
                </p:oleObj>
              </mc:Choice>
              <mc:Fallback>
                <p:oleObj name="Equation" r:id="rId4" imgW="1244520" imgH="431640" progId="Equation.DSMT4">
                  <p:embed/>
                  <p:pic>
                    <p:nvPicPr>
                      <p:cNvPr id="0" name=""/>
                      <p:cNvPicPr/>
                      <p:nvPr/>
                    </p:nvPicPr>
                    <p:blipFill>
                      <a:blip r:embed="rId5"/>
                      <a:stretch>
                        <a:fillRect/>
                      </a:stretch>
                    </p:blipFill>
                    <p:spPr>
                      <a:xfrm>
                        <a:off x="6019800" y="2209800"/>
                        <a:ext cx="2458946" cy="855365"/>
                      </a:xfrm>
                      <a:prstGeom prst="rect">
                        <a:avLst/>
                      </a:prstGeom>
                    </p:spPr>
                  </p:pic>
                </p:oleObj>
              </mc:Fallback>
            </mc:AlternateContent>
          </a:graphicData>
        </a:graphic>
      </p:graphicFrame>
      <p:graphicFrame>
        <p:nvGraphicFramePr>
          <p:cNvPr id="9" name="Group 4"/>
          <p:cNvGraphicFramePr>
            <a:graphicFrameLocks noGrp="1"/>
          </p:cNvGraphicFramePr>
          <p:nvPr>
            <p:ph sz="half" idx="4294967295"/>
            <p:extLst>
              <p:ext uri="{D42A27DB-BD31-4B8C-83A1-F6EECF244321}">
                <p14:modId xmlns:p14="http://schemas.microsoft.com/office/powerpoint/2010/main" val="2602838030"/>
              </p:ext>
            </p:extLst>
          </p:nvPr>
        </p:nvGraphicFramePr>
        <p:xfrm>
          <a:off x="338138" y="4023360"/>
          <a:ext cx="8424862" cy="2377440"/>
        </p:xfrm>
        <a:graphic>
          <a:graphicData uri="http://schemas.openxmlformats.org/drawingml/2006/table">
            <a:tbl>
              <a:tblPr/>
              <a:tblGrid>
                <a:gridCol w="1684337"/>
                <a:gridCol w="1687513"/>
                <a:gridCol w="1681162"/>
                <a:gridCol w="1687513"/>
                <a:gridCol w="1684337"/>
              </a:tblGrid>
              <a:tr h="15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charset="0"/>
                          <a:ea typeface="新細明體" pitchFamily="18" charset="-120"/>
                        </a:rPr>
                        <a:t>Year</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dirty="0" err="1" smtClean="0">
                          <a:ln>
                            <a:noFill/>
                          </a:ln>
                          <a:solidFill>
                            <a:schemeClr val="tx1"/>
                          </a:solidFill>
                          <a:effectLst/>
                          <a:latin typeface="Arial" charset="0"/>
                          <a:ea typeface="新細明體" pitchFamily="18" charset="-120"/>
                        </a:rPr>
                        <a:t>Probab</a:t>
                      </a:r>
                      <a:r>
                        <a:rPr kumimoji="1" lang="en-US" altLang="zh-TW" sz="2000" b="1" i="0" u="none" strike="noStrike" cap="none" normalizeH="0" baseline="0" dirty="0" smtClean="0">
                          <a:ln>
                            <a:noFill/>
                          </a:ln>
                          <a:solidFill>
                            <a:schemeClr val="tx1"/>
                          </a:solidFill>
                          <a:effectLst/>
                          <a:latin typeface="Arial" charset="0"/>
                          <a:ea typeface="新細明體" pitchFamily="18" charset="-120"/>
                        </a:rPr>
                        <a: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GM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BP</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Portfolio</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2</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a:ea typeface="新細明體" pitchFamily="18" charset="-120"/>
                        </a:rPr>
                        <a:t>¼</a:t>
                      </a:r>
                      <a:endParaRPr kumimoji="1" lang="en-US" altLang="zh-TW" sz="20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0.1333</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2000" b="1"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a:ea typeface="新細明體" pitchFamily="18" charset="-120"/>
                        </a:rPr>
                        <a:t>¼</a:t>
                      </a:r>
                      <a:endParaRPr kumimoji="1" lang="en-US" altLang="zh-TW" sz="20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0.10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0.05</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0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2000" b="1"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a:ea typeface="新細明體" pitchFamily="18" charset="-120"/>
                        </a:rPr>
                        <a:t>¼</a:t>
                      </a:r>
                      <a:endParaRPr kumimoji="1" lang="en-US" altLang="zh-TW" sz="20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0.0267</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58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2000" b="1" i="0" u="none" strike="noStrike" cap="none" normalizeH="0" baseline="0" smtClean="0">
                        <a:ln>
                          <a:noFill/>
                        </a:ln>
                        <a:solidFill>
                          <a:schemeClr val="tx1"/>
                        </a:solidFill>
                        <a:effectLst/>
                        <a:latin typeface="Arial" charset="0"/>
                        <a:ea typeface="新細明體" pitchFamily="18" charset="-120"/>
                      </a:endParaRP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Times New Roman"/>
                          <a:ea typeface="新細明體" pitchFamily="18" charset="-120"/>
                        </a:rPr>
                        <a:t>¼</a:t>
                      </a:r>
                      <a:endParaRPr kumimoji="1" lang="en-US" altLang="zh-TW" sz="2000" b="1" i="0" u="none" strike="noStrike" cap="none" normalizeH="0" baseline="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0.0433</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charset="0"/>
                          <a:ea typeface="新細明體" pitchFamily="18" charset="-120"/>
                        </a:rPr>
                        <a:t>Expected Rate of return</a:t>
                      </a:r>
                    </a:p>
                  </a:txBody>
                  <a:tcPr horzOverflow="overflow">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GB" sz="28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smtClean="0">
                          <a:ln>
                            <a:noFill/>
                          </a:ln>
                          <a:solidFill>
                            <a:schemeClr val="tx1"/>
                          </a:solidFill>
                          <a:effectLst/>
                          <a:latin typeface="Arial" charset="0"/>
                          <a:ea typeface="新細明體" pitchFamily="18" charset="-120"/>
                        </a:rPr>
                        <a:t>0.06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zh-TW" sz="2000" b="1" i="0" u="none" strike="noStrike" cap="none" normalizeH="0" baseline="0" dirty="0" smtClean="0">
                          <a:ln>
                            <a:noFill/>
                          </a:ln>
                          <a:solidFill>
                            <a:schemeClr val="tx1"/>
                          </a:solidFill>
                          <a:effectLst/>
                          <a:latin typeface="Arial" charset="0"/>
                          <a:ea typeface="新細明體" pitchFamily="18" charset="-120"/>
                        </a:rPr>
                        <a:t>0.0633</a:t>
                      </a:r>
                    </a:p>
                  </a:txBody>
                  <a:tcPr horzOverflow="overflow">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95651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4" end="4"/>
                                            </p:txEl>
                                          </p:spTgt>
                                        </p:tgtEl>
                                        <p:attrNameLst>
                                          <p:attrName>style.visibility</p:attrName>
                                        </p:attrNameLst>
                                      </p:cBhvr>
                                      <p:to>
                                        <p:strVal val="visible"/>
                                      </p:to>
                                    </p:set>
                                    <p:animEffect transition="in" filter="wipe(up)">
                                      <p:cBhvr>
                                        <p:cTn id="22"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304800" y="1219200"/>
            <a:ext cx="8610600" cy="3429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Covariance and Correlations</a:t>
            </a:r>
            <a:r>
              <a:rPr lang="en-US" sz="2000" dirty="0" smtClean="0">
                <a:latin typeface="Times New Roman" pitchFamily="18" charset="0"/>
                <a:cs typeface="Times New Roman" pitchFamily="18" charset="0"/>
              </a:rPr>
              <a:t>: Returns on individual securities are related to one another. Covariance is a statistic measuring the inter-relationship between two securities. Alternatively, this relationship can be restated in terms of the correlation between the two securities. </a:t>
            </a: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17</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169882123"/>
              </p:ext>
            </p:extLst>
          </p:nvPr>
        </p:nvGraphicFramePr>
        <p:xfrm>
          <a:off x="1057275" y="2590800"/>
          <a:ext cx="6116638" cy="1354138"/>
        </p:xfrm>
        <a:graphic>
          <a:graphicData uri="http://schemas.openxmlformats.org/presentationml/2006/ole">
            <mc:AlternateContent xmlns:mc="http://schemas.openxmlformats.org/markup-compatibility/2006">
              <mc:Choice xmlns:v="urn:schemas-microsoft-com:vml" Requires="v">
                <p:oleObj spid="_x0000_s5128" name="Equation" r:id="rId4" imgW="3784320" imgH="838080" progId="Equation.DSMT4">
                  <p:embed/>
                </p:oleObj>
              </mc:Choice>
              <mc:Fallback>
                <p:oleObj name="Equation" r:id="rId4" imgW="3784320" imgH="838080" progId="Equation.DSMT4">
                  <p:embed/>
                  <p:pic>
                    <p:nvPicPr>
                      <p:cNvPr id="0" name=""/>
                      <p:cNvPicPr/>
                      <p:nvPr/>
                    </p:nvPicPr>
                    <p:blipFill>
                      <a:blip r:embed="rId5"/>
                      <a:stretch>
                        <a:fillRect/>
                      </a:stretch>
                    </p:blipFill>
                    <p:spPr>
                      <a:xfrm>
                        <a:off x="1057275" y="2590800"/>
                        <a:ext cx="6116638" cy="1354138"/>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73439813"/>
              </p:ext>
            </p:extLst>
          </p:nvPr>
        </p:nvGraphicFramePr>
        <p:xfrm>
          <a:off x="396557" y="4348163"/>
          <a:ext cx="8363617" cy="1443037"/>
        </p:xfrm>
        <a:graphic>
          <a:graphicData uri="http://schemas.openxmlformats.org/presentationml/2006/ole">
            <mc:AlternateContent xmlns:mc="http://schemas.openxmlformats.org/markup-compatibility/2006">
              <mc:Choice xmlns:v="urn:schemas-microsoft-com:vml" Requires="v">
                <p:oleObj spid="_x0000_s5129" name="Equation" r:id="rId6" imgW="5079960" imgH="876240" progId="Equation.DSMT4">
                  <p:embed/>
                </p:oleObj>
              </mc:Choice>
              <mc:Fallback>
                <p:oleObj name="Equation" r:id="rId6" imgW="5079960" imgH="876240" progId="Equation.DSMT4">
                  <p:embed/>
                  <p:pic>
                    <p:nvPicPr>
                      <p:cNvPr id="0" name=""/>
                      <p:cNvPicPr/>
                      <p:nvPr/>
                    </p:nvPicPr>
                    <p:blipFill>
                      <a:blip r:embed="rId7"/>
                      <a:stretch>
                        <a:fillRect/>
                      </a:stretch>
                    </p:blipFill>
                    <p:spPr>
                      <a:xfrm>
                        <a:off x="396557" y="4348163"/>
                        <a:ext cx="8363617" cy="1443037"/>
                      </a:xfrm>
                      <a:prstGeom prst="rect">
                        <a:avLst/>
                      </a:prstGeom>
                    </p:spPr>
                  </p:pic>
                </p:oleObj>
              </mc:Fallback>
            </mc:AlternateContent>
          </a:graphicData>
        </a:graphic>
      </p:graphicFrame>
    </p:spTree>
    <p:extLst>
      <p:ext uri="{BB962C8B-B14F-4D97-AF65-F5344CB8AC3E}">
        <p14:creationId xmlns:p14="http://schemas.microsoft.com/office/powerpoint/2010/main" val="1336167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152400" y="990600"/>
            <a:ext cx="8610600" cy="3429000"/>
          </a:xfrm>
          <a:prstGeom prst="rect">
            <a:avLst/>
          </a:prstGeom>
        </p:spPr>
        <p:txBody>
          <a:bodyPr vert="horz">
            <a:noAutofit/>
          </a:bodyPr>
          <a:lstStyle/>
          <a:p>
            <a:pPr lvl="0" algn="just" fontAlgn="auto">
              <a:lnSpc>
                <a:spcPct val="110000"/>
              </a:lnSpc>
              <a:spcBef>
                <a:spcPct val="20000"/>
              </a:spcBef>
              <a:spcAft>
                <a:spcPts val="0"/>
              </a:spcAft>
              <a:buSzPct val="95000"/>
              <a:defRPr/>
            </a:pPr>
            <a:endParaRPr lang="en-US" sz="2000" dirty="0" smtClean="0">
              <a:latin typeface="Times New Roman" pitchFamily="18" charset="0"/>
              <a:cs typeface="Times New Roman" pitchFamily="18" charset="0"/>
            </a:endParaRPr>
          </a:p>
          <a:p>
            <a:pPr lvl="0" algn="just" fontAlgn="auto">
              <a:lnSpc>
                <a:spcPct val="110000"/>
              </a:lnSpc>
              <a:spcBef>
                <a:spcPct val="20000"/>
              </a:spcBef>
              <a:spcAft>
                <a:spcPts val="0"/>
              </a:spcAft>
              <a:buSzPct val="95000"/>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18</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054815701"/>
              </p:ext>
            </p:extLst>
          </p:nvPr>
        </p:nvGraphicFramePr>
        <p:xfrm>
          <a:off x="990600" y="1085850"/>
          <a:ext cx="6923315" cy="2190750"/>
        </p:xfrm>
        <a:graphic>
          <a:graphicData uri="http://schemas.openxmlformats.org/drawingml/2006/table">
            <a:tbl>
              <a:tblPr>
                <a:tableStyleId>{5C22544A-7EE6-4342-B048-85BDC9FD1C3A}</a:tableStyleId>
              </a:tblPr>
              <a:tblGrid>
                <a:gridCol w="1912848"/>
                <a:gridCol w="2241141"/>
                <a:gridCol w="2769326"/>
              </a:tblGrid>
              <a:tr h="719186">
                <a:tc>
                  <a:txBody>
                    <a:bodyPr/>
                    <a:lstStyle/>
                    <a:p>
                      <a:pPr algn="ctr" fontAlgn="ctr"/>
                      <a:r>
                        <a:rPr lang="en-US" sz="2000" u="none" strike="noStrike" dirty="0">
                          <a:solidFill>
                            <a:sysClr val="windowText" lastClr="000000"/>
                          </a:solidFill>
                          <a:effectLst/>
                          <a:latin typeface="Times New Roman" pitchFamily="18" charset="0"/>
                          <a:cs typeface="Times New Roman" pitchFamily="18" charset="0"/>
                        </a:rPr>
                        <a:t>State of the Economy</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smtClean="0">
                          <a:solidFill>
                            <a:sysClr val="windowText" lastClr="000000"/>
                          </a:solidFill>
                          <a:effectLst/>
                          <a:latin typeface="Times New Roman" pitchFamily="18" charset="0"/>
                          <a:cs typeface="Times New Roman" pitchFamily="18" charset="0"/>
                        </a:rPr>
                        <a:t>Rate</a:t>
                      </a:r>
                      <a:r>
                        <a:rPr lang="en-US" sz="2000" u="none" strike="noStrike" baseline="0" dirty="0" smtClean="0">
                          <a:solidFill>
                            <a:sysClr val="windowText" lastClr="000000"/>
                          </a:solidFill>
                          <a:effectLst/>
                          <a:latin typeface="Times New Roman" pitchFamily="18" charset="0"/>
                          <a:cs typeface="Times New Roman" pitchFamily="18" charset="0"/>
                        </a:rPr>
                        <a:t> of Return from Security A</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US" sz="2000" u="none" strike="noStrike" dirty="0" smtClean="0">
                          <a:solidFill>
                            <a:sysClr val="windowText" lastClr="000000"/>
                          </a:solidFill>
                          <a:effectLst/>
                          <a:latin typeface="Times New Roman" pitchFamily="18" charset="0"/>
                          <a:cs typeface="Times New Roman" pitchFamily="18" charset="0"/>
                        </a:rPr>
                        <a:t>Rate of Return</a:t>
                      </a:r>
                      <a:r>
                        <a:rPr lang="en-US" sz="2000" u="none" strike="noStrike" baseline="0" dirty="0" smtClean="0">
                          <a:solidFill>
                            <a:sysClr val="windowText" lastClr="000000"/>
                          </a:solidFill>
                          <a:effectLst/>
                          <a:latin typeface="Times New Roman" pitchFamily="18" charset="0"/>
                          <a:cs typeface="Times New Roman" pitchFamily="18" charset="0"/>
                        </a:rPr>
                        <a:t> from Security B</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125">
                <a:tc>
                  <a:txBody>
                    <a:bodyPr/>
                    <a:lstStyle/>
                    <a:p>
                      <a:pPr algn="ctr" fontAlgn="b"/>
                      <a:r>
                        <a:rPr lang="en-US" sz="2000" u="none" strike="noStrike" dirty="0">
                          <a:solidFill>
                            <a:sysClr val="windowText" lastClr="000000"/>
                          </a:solidFill>
                          <a:effectLst/>
                          <a:latin typeface="Times New Roman" pitchFamily="18" charset="0"/>
                          <a:cs typeface="Times New Roman" pitchFamily="18" charset="0"/>
                        </a:rPr>
                        <a:t>Boom</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-20%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5%</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125">
                <a:tc>
                  <a:txBody>
                    <a:bodyPr/>
                    <a:lstStyle/>
                    <a:p>
                      <a:pPr algn="ctr" fontAlgn="b"/>
                      <a:r>
                        <a:rPr lang="en-US" sz="2000" u="none" strike="noStrike">
                          <a:solidFill>
                            <a:sysClr val="windowText" lastClr="000000"/>
                          </a:solidFill>
                          <a:effectLst/>
                          <a:latin typeface="Times New Roman" pitchFamily="18" charset="0"/>
                          <a:cs typeface="Times New Roman" pitchFamily="18" charset="0"/>
                        </a:rPr>
                        <a:t>Normal</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10%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20%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6189">
                <a:tc>
                  <a:txBody>
                    <a:bodyPr/>
                    <a:lstStyle/>
                    <a:p>
                      <a:pPr algn="ctr" fontAlgn="b"/>
                      <a:r>
                        <a:rPr lang="en-US" sz="2000" u="none" strike="noStrike">
                          <a:solidFill>
                            <a:sysClr val="windowText" lastClr="000000"/>
                          </a:solidFill>
                          <a:effectLst/>
                          <a:latin typeface="Times New Roman" pitchFamily="18" charset="0"/>
                          <a:cs typeface="Times New Roman" pitchFamily="18" charset="0"/>
                        </a:rPr>
                        <a:t>Recession</a:t>
                      </a:r>
                      <a:endParaRPr lang="en-US" sz="2000" b="0" i="0" u="none" strike="noStrike">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30%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-12%</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125">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Depression</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50%</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2000" b="0" i="0" u="none" strike="noStrike" dirty="0" smtClean="0">
                          <a:solidFill>
                            <a:sysClr val="windowText" lastClr="000000"/>
                          </a:solidFill>
                          <a:effectLst/>
                          <a:latin typeface="Times New Roman" pitchFamily="18" charset="0"/>
                          <a:cs typeface="Times New Roman" pitchFamily="18" charset="0"/>
                        </a:rPr>
                        <a:t>9%</a:t>
                      </a:r>
                      <a:endParaRPr lang="en-US" sz="2000" b="0" i="0" u="none" strike="noStrike" dirty="0">
                        <a:solidFill>
                          <a:sysClr val="windowText" lastClr="000000"/>
                        </a:solidFill>
                        <a:effectLst/>
                        <a:latin typeface="Times New Roman" pitchFamily="18" charset="0"/>
                        <a:cs typeface="Times New Roman" pitchFamily="18"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2103083327"/>
              </p:ext>
            </p:extLst>
          </p:nvPr>
        </p:nvGraphicFramePr>
        <p:xfrm>
          <a:off x="414338" y="3352800"/>
          <a:ext cx="8035925" cy="2568575"/>
        </p:xfrm>
        <a:graphic>
          <a:graphicData uri="http://schemas.openxmlformats.org/presentationml/2006/ole">
            <mc:AlternateContent xmlns:mc="http://schemas.openxmlformats.org/markup-compatibility/2006">
              <mc:Choice xmlns:v="urn:schemas-microsoft-com:vml" Requires="v">
                <p:oleObj spid="_x0000_s6149" name="Equation" r:id="rId4" imgW="4292280" imgH="1371600" progId="Equation.DSMT4">
                  <p:embed/>
                </p:oleObj>
              </mc:Choice>
              <mc:Fallback>
                <p:oleObj name="Equation" r:id="rId4" imgW="4292280" imgH="1371600" progId="Equation.DSMT4">
                  <p:embed/>
                  <p:pic>
                    <p:nvPicPr>
                      <p:cNvPr id="0" name=""/>
                      <p:cNvPicPr/>
                      <p:nvPr/>
                    </p:nvPicPr>
                    <p:blipFill>
                      <a:blip r:embed="rId5"/>
                      <a:stretch>
                        <a:fillRect/>
                      </a:stretch>
                    </p:blipFill>
                    <p:spPr>
                      <a:xfrm>
                        <a:off x="414338" y="3352800"/>
                        <a:ext cx="8035925" cy="2568575"/>
                      </a:xfrm>
                      <a:prstGeom prst="rect">
                        <a:avLst/>
                      </a:prstGeom>
                    </p:spPr>
                  </p:pic>
                </p:oleObj>
              </mc:Fallback>
            </mc:AlternateContent>
          </a:graphicData>
        </a:graphic>
      </p:graphicFrame>
    </p:spTree>
    <p:extLst>
      <p:ext uri="{BB962C8B-B14F-4D97-AF65-F5344CB8AC3E}">
        <p14:creationId xmlns:p14="http://schemas.microsoft.com/office/powerpoint/2010/main" val="41272549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5867400" cy="762000"/>
          </a:xfrm>
        </p:spPr>
        <p:txBody>
          <a:bodyPr>
            <a:normAutofit/>
          </a:bodyPr>
          <a:lstStyle/>
          <a:p>
            <a:pPr>
              <a:defRPr/>
            </a:pPr>
            <a:r>
              <a:rPr lang="en-US" sz="3600" b="1" dirty="0" smtClean="0">
                <a:solidFill>
                  <a:schemeClr val="tx1"/>
                </a:solidFill>
              </a:rPr>
              <a:t>Returns and Risk</a:t>
            </a:r>
          </a:p>
        </p:txBody>
      </p:sp>
      <p:sp>
        <p:nvSpPr>
          <p:cNvPr id="12" name="Rectangle 3"/>
          <p:cNvSpPr txBox="1">
            <a:spLocks noChangeArrowheads="1"/>
          </p:cNvSpPr>
          <p:nvPr/>
        </p:nvSpPr>
        <p:spPr>
          <a:xfrm>
            <a:off x="152400" y="990600"/>
            <a:ext cx="8610600" cy="3429000"/>
          </a:xfrm>
          <a:prstGeom prst="rect">
            <a:avLst/>
          </a:prstGeom>
        </p:spPr>
        <p:txBody>
          <a:bodyPr vert="horz">
            <a:no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Variance of a portfolio</a:t>
            </a:r>
            <a:r>
              <a:rPr lang="en-US" sz="2000" dirty="0" smtClean="0">
                <a:latin typeface="Times New Roman" pitchFamily="18" charset="0"/>
                <a:cs typeface="Times New Roman" pitchFamily="18" charset="0"/>
              </a:rPr>
              <a:t>: The formula for the variance of a portfolio composed of two securities A and B is:</a:t>
            </a: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Out of $100, if an investor invests $60 in Security A and remaining $40 in security B, then the variance of the portfolio,  </a:t>
            </a: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smtClean="0">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19</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878469382"/>
              </p:ext>
            </p:extLst>
          </p:nvPr>
        </p:nvGraphicFramePr>
        <p:xfrm>
          <a:off x="309563" y="1720850"/>
          <a:ext cx="8529637" cy="2012950"/>
        </p:xfrm>
        <a:graphic>
          <a:graphicData uri="http://schemas.openxmlformats.org/presentationml/2006/ole">
            <mc:AlternateContent xmlns:mc="http://schemas.openxmlformats.org/markup-compatibility/2006">
              <mc:Choice xmlns:v="urn:schemas-microsoft-com:vml" Requires="v">
                <p:oleObj spid="_x0000_s7176" name="Equation" r:id="rId4" imgW="4317840" imgH="1015920" progId="Equation.DSMT4">
                  <p:embed/>
                </p:oleObj>
              </mc:Choice>
              <mc:Fallback>
                <p:oleObj name="Equation" r:id="rId4" imgW="4317840" imgH="1015920" progId="Equation.DSMT4">
                  <p:embed/>
                  <p:pic>
                    <p:nvPicPr>
                      <p:cNvPr id="0" name=""/>
                      <p:cNvPicPr/>
                      <p:nvPr/>
                    </p:nvPicPr>
                    <p:blipFill>
                      <a:blip r:embed="rId5"/>
                      <a:stretch>
                        <a:fillRect/>
                      </a:stretch>
                    </p:blipFill>
                    <p:spPr>
                      <a:xfrm>
                        <a:off x="309563" y="1720850"/>
                        <a:ext cx="8529637" cy="201295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3069618"/>
              </p:ext>
            </p:extLst>
          </p:nvPr>
        </p:nvGraphicFramePr>
        <p:xfrm>
          <a:off x="522288" y="4560887"/>
          <a:ext cx="7951787" cy="1611313"/>
        </p:xfrm>
        <a:graphic>
          <a:graphicData uri="http://schemas.openxmlformats.org/presentationml/2006/ole">
            <mc:AlternateContent xmlns:mc="http://schemas.openxmlformats.org/markup-compatibility/2006">
              <mc:Choice xmlns:v="urn:schemas-microsoft-com:vml" Requires="v">
                <p:oleObj spid="_x0000_s7177" name="Equation" r:id="rId6" imgW="4025880" imgH="812520" progId="Equation.DSMT4">
                  <p:embed/>
                </p:oleObj>
              </mc:Choice>
              <mc:Fallback>
                <p:oleObj name="Equation" r:id="rId6" imgW="4025880" imgH="812520" progId="Equation.DSMT4">
                  <p:embed/>
                  <p:pic>
                    <p:nvPicPr>
                      <p:cNvPr id="0" name=""/>
                      <p:cNvPicPr/>
                      <p:nvPr/>
                    </p:nvPicPr>
                    <p:blipFill>
                      <a:blip r:embed="rId7"/>
                      <a:stretch>
                        <a:fillRect/>
                      </a:stretch>
                    </p:blipFill>
                    <p:spPr>
                      <a:xfrm>
                        <a:off x="522288" y="4560887"/>
                        <a:ext cx="7951787" cy="1611313"/>
                      </a:xfrm>
                      <a:prstGeom prst="rect">
                        <a:avLst/>
                      </a:prstGeom>
                    </p:spPr>
                  </p:pic>
                </p:oleObj>
              </mc:Fallback>
            </mc:AlternateContent>
          </a:graphicData>
        </a:graphic>
      </p:graphicFrame>
    </p:spTree>
    <p:extLst>
      <p:ext uri="{BB962C8B-B14F-4D97-AF65-F5344CB8AC3E}">
        <p14:creationId xmlns:p14="http://schemas.microsoft.com/office/powerpoint/2010/main" val="3504206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6" end="6"/>
                                            </p:txEl>
                                          </p:spTgt>
                                        </p:tgtEl>
                                        <p:attrNameLst>
                                          <p:attrName>style.visibility</p:attrName>
                                        </p:attrNameLst>
                                      </p:cBhvr>
                                      <p:to>
                                        <p:strVal val="visible"/>
                                      </p:to>
                                    </p:set>
                                    <p:animEffect transition="in" filter="wipe(up)">
                                      <p:cBhvr>
                                        <p:cTn id="12" dur="500"/>
                                        <p:tgtEl>
                                          <p:spTgt spid="1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a:defRPr/>
            </a:pPr>
            <a:r>
              <a:rPr lang="en-US" sz="4400" b="1" dirty="0">
                <a:solidFill>
                  <a:schemeClr val="tx1"/>
                </a:solidFill>
              </a:rPr>
              <a:t>How Securities are Traded</a:t>
            </a:r>
            <a:endParaRPr lang="en-US" sz="4400" b="1" dirty="0" smtClean="0">
              <a:solidFill>
                <a:schemeClr val="tx1"/>
              </a:solidFill>
            </a:endParaRP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500" b="1" dirty="0" smtClean="0">
                <a:latin typeface="Times New Roman" pitchFamily="18" charset="0"/>
                <a:cs typeface="Times New Roman" pitchFamily="18" charset="0"/>
              </a:rPr>
              <a:t>Primary Market</a:t>
            </a:r>
            <a:r>
              <a:rPr lang="en-US" sz="2500" dirty="0" smtClean="0">
                <a:latin typeface="Times New Roman" pitchFamily="18" charset="0"/>
                <a:cs typeface="Times New Roman" pitchFamily="18" charset="0"/>
              </a:rPr>
              <a:t>: When firms need to raise capital they may choose to sell or float securities. These new issues of stocks, bonds, or other securities typically are marketed to the public by investment bankers in what is called the primary market.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500" i="0" u="none" strike="noStrike" kern="1200" cap="none" spc="0" normalizeH="0" baseline="0" noProof="0" dirty="0" smtClean="0">
                <a:ln>
                  <a:noFill/>
                </a:ln>
                <a:uLnTx/>
                <a:uFillTx/>
                <a:latin typeface="Times New Roman" pitchFamily="18" charset="0"/>
                <a:cs typeface="Times New Roman" pitchFamily="18" charset="0"/>
              </a:rPr>
              <a:t>There are two</a:t>
            </a:r>
            <a:r>
              <a:rPr kumimoji="0" lang="en-US" sz="2500" i="0" u="none" strike="noStrike" kern="1200" cap="none" spc="0" normalizeH="0" noProof="0" dirty="0" smtClean="0">
                <a:ln>
                  <a:noFill/>
                </a:ln>
                <a:uLnTx/>
                <a:uFillTx/>
                <a:latin typeface="Times New Roman" pitchFamily="18" charset="0"/>
                <a:cs typeface="Times New Roman" pitchFamily="18" charset="0"/>
              </a:rPr>
              <a:t> types of primary market issues of common stock. Initial Public Offerings or IPOs are stocks issued by a formerly privately owned company that is going public by selling stock to the public for the first time. Seasoned or Right equity offerings are offered by companies that already have floated equity. For example a sale of new shares of stock by Square Pharmaceuticals would constitute a seasoned or right new issue. </a:t>
            </a:r>
            <a:endParaRPr kumimoji="0" lang="en-US" sz="2500" i="0" u="none" strike="noStrike" kern="1200" cap="none" spc="0" normalizeH="0" baseline="0" noProof="0" dirty="0" smtClean="0">
              <a:ln>
                <a:noFill/>
              </a:ln>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2</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eaLnBrk="1" hangingPunct="1">
              <a:defRPr/>
            </a:pPr>
            <a:r>
              <a:rPr lang="en-US" sz="2800" b="1" dirty="0" smtClean="0">
                <a:solidFill>
                  <a:schemeClr val="tx1"/>
                </a:solidFill>
              </a:rPr>
              <a:t>How Securities are Traded</a:t>
            </a:r>
          </a:p>
        </p:txBody>
      </p:sp>
      <p:sp>
        <p:nvSpPr>
          <p:cNvPr id="12" name="Rectangle 3"/>
          <p:cNvSpPr txBox="1">
            <a:spLocks noChangeArrowheads="1"/>
          </p:cNvSpPr>
          <p:nvPr/>
        </p:nvSpPr>
        <p:spPr>
          <a:xfrm>
            <a:off x="304800" y="12192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400" i="0" u="none" strike="noStrike" kern="1200" cap="none" spc="0" normalizeH="0" baseline="0" noProof="0" dirty="0" smtClean="0">
                <a:ln>
                  <a:noFill/>
                </a:ln>
                <a:uLnTx/>
                <a:uFillTx/>
                <a:latin typeface="Times New Roman" pitchFamily="18" charset="0"/>
                <a:cs typeface="Times New Roman" pitchFamily="18" charset="0"/>
              </a:rPr>
              <a:t>In</a:t>
            </a:r>
            <a:r>
              <a:rPr kumimoji="0" lang="en-US" sz="2400" i="0" u="none" strike="noStrike" kern="1200" cap="none" spc="0" normalizeH="0" noProof="0" dirty="0" smtClean="0">
                <a:ln>
                  <a:noFill/>
                </a:ln>
                <a:uLnTx/>
                <a:uFillTx/>
                <a:latin typeface="Times New Roman" pitchFamily="18" charset="0"/>
                <a:cs typeface="Times New Roman" pitchFamily="18" charset="0"/>
              </a:rPr>
              <a:t> case of bonds we also distinguish between two types of primary market issues, a public offering and a private placement.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400" baseline="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 public offering of bond refers to an issue of bonds sold to the general investing public that can then be traded on the secondary market.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400" i="0" u="none" strike="noStrike" kern="1200" cap="none" spc="0" normalizeH="0" baseline="0" noProof="0" dirty="0" smtClean="0">
                <a:ln>
                  <a:noFill/>
                </a:ln>
                <a:uLnTx/>
                <a:uFillTx/>
                <a:latin typeface="Times New Roman" pitchFamily="18" charset="0"/>
                <a:cs typeface="Times New Roman" pitchFamily="18" charset="0"/>
              </a:rPr>
              <a:t>Private</a:t>
            </a:r>
            <a:r>
              <a:rPr kumimoji="0" lang="en-US" sz="2400" i="0" u="none" strike="noStrike" kern="1200" cap="none" spc="0" normalizeH="0" noProof="0" dirty="0" smtClean="0">
                <a:ln>
                  <a:noFill/>
                </a:ln>
                <a:uLnTx/>
                <a:uFillTx/>
                <a:latin typeface="Times New Roman" pitchFamily="18" charset="0"/>
                <a:cs typeface="Times New Roman" pitchFamily="18" charset="0"/>
              </a:rPr>
              <a:t> placement of bonds refers to an issue that usually is sold to one or a few institutional investors and is generally held to maturity.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400" b="1" baseline="0" dirty="0" smtClean="0">
                <a:latin typeface="Times New Roman" pitchFamily="18" charset="0"/>
                <a:cs typeface="Times New Roman" pitchFamily="18" charset="0"/>
              </a:rPr>
              <a:t>Secondary Market</a:t>
            </a:r>
            <a:r>
              <a:rPr lang="en-US" sz="2400" baseline="0" dirty="0" smtClean="0">
                <a:latin typeface="Times New Roman" pitchFamily="18" charset="0"/>
                <a:cs typeface="Times New Roman" pitchFamily="18" charset="0"/>
              </a:rPr>
              <a:t>: Secondary market facilitate trading of existing securities among investors. </a:t>
            </a:r>
            <a:endParaRPr kumimoji="0" lang="en-US" sz="2400" i="0" u="none" strike="noStrike" kern="1200" cap="none" spc="0" normalizeH="0" baseline="0" noProof="0" dirty="0" smtClean="0">
              <a:ln>
                <a:noFill/>
              </a:ln>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3</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236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up)">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Rectangle 3"/>
          <p:cNvSpPr txBox="1">
            <a:spLocks noChangeArrowheads="1"/>
          </p:cNvSpPr>
          <p:nvPr/>
        </p:nvSpPr>
        <p:spPr>
          <a:xfrm>
            <a:off x="304800" y="609600"/>
            <a:ext cx="8610600" cy="12954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000" b="1" dirty="0" smtClean="0">
                <a:latin typeface="Times New Roman" pitchFamily="18" charset="0"/>
                <a:cs typeface="Times New Roman" pitchFamily="18" charset="0"/>
              </a:rPr>
              <a:t>Securities Firms</a:t>
            </a:r>
            <a:r>
              <a:rPr lang="en-US" sz="2000" dirty="0" smtClean="0">
                <a:latin typeface="Times New Roman" pitchFamily="18" charset="0"/>
                <a:cs typeface="Times New Roman" pitchFamily="18" charset="0"/>
              </a:rPr>
              <a:t>: Securities firms may provide single or all of the following variety of functions in financial markets:</a:t>
            </a:r>
          </a:p>
          <a:p>
            <a:pPr marL="914400" lvl="1" indent="-457200" algn="just" fontAlgn="auto">
              <a:lnSpc>
                <a:spcPct val="110000"/>
              </a:lnSpc>
              <a:spcBef>
                <a:spcPct val="20000"/>
              </a:spcBef>
              <a:spcAft>
                <a:spcPts val="0"/>
              </a:spcAft>
              <a:buSzPct val="95000"/>
              <a:buAutoNum type="arabicParenR"/>
              <a:defRPr/>
            </a:pPr>
            <a:r>
              <a:rPr lang="en-US" sz="2000" dirty="0" smtClean="0">
                <a:latin typeface="Times New Roman" pitchFamily="18" charset="0"/>
                <a:cs typeface="Times New Roman" pitchFamily="18" charset="0"/>
              </a:rPr>
              <a:t>Broker	2) Underwriter	3) Dealer</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4</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2" name="Rectangle 1"/>
          <p:cNvSpPr/>
          <p:nvPr/>
        </p:nvSpPr>
        <p:spPr>
          <a:xfrm>
            <a:off x="381000" y="1676400"/>
            <a:ext cx="8382000" cy="4801314"/>
          </a:xfrm>
          <a:prstGeom prst="rect">
            <a:avLst/>
          </a:prstGeom>
        </p:spPr>
        <p:txBody>
          <a:bodyPr wrap="square">
            <a:sp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a:latin typeface="Times New Roman" pitchFamily="18" charset="0"/>
                <a:cs typeface="Times New Roman" pitchFamily="18" charset="0"/>
              </a:rPr>
              <a:t>Broker: </a:t>
            </a:r>
            <a:r>
              <a:rPr lang="en-US" sz="2000" dirty="0">
                <a:latin typeface="Times New Roman" pitchFamily="18" charset="0"/>
                <a:cs typeface="Times New Roman" pitchFamily="18" charset="0"/>
              </a:rPr>
              <a:t>Brokers charge a fee for securities transactions between two parties</a:t>
            </a:r>
          </a:p>
          <a:p>
            <a:pPr lvl="0" indent="17463" algn="just" fontAlgn="auto">
              <a:lnSpc>
                <a:spcPct val="110000"/>
              </a:lnSpc>
              <a:spcBef>
                <a:spcPct val="20000"/>
              </a:spcBef>
              <a:spcAft>
                <a:spcPts val="0"/>
              </a:spcAft>
              <a:buSzPct val="95000"/>
              <a:buFont typeface="Wingdings" pitchFamily="2" charset="2"/>
              <a:buChar char="§"/>
              <a:defRPr/>
            </a:pPr>
            <a:r>
              <a:rPr lang="en-US" sz="2000" b="1" dirty="0">
                <a:latin typeface="Times New Roman" pitchFamily="18" charset="0"/>
                <a:cs typeface="Times New Roman" pitchFamily="18" charset="0"/>
              </a:rPr>
              <a:t>Underwriter or investment banker</a:t>
            </a:r>
            <a:r>
              <a:rPr lang="en-US" sz="2000" dirty="0">
                <a:latin typeface="Times New Roman" pitchFamily="18" charset="0"/>
                <a:cs typeface="Times New Roman" pitchFamily="18" charset="0"/>
              </a:rPr>
              <a:t>: Some securities firms place newly issued securities in the primary market for corporations and government agencies</a:t>
            </a:r>
          </a:p>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When securities firms underwrite newly issued securities, they may sell the securities at a guaranteed price or at the best price for a client.</a:t>
            </a:r>
          </a:p>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Another investment banking activity offered by securities firms is advisory services on mergers and other forms of corporate restructuring. </a:t>
            </a:r>
          </a:p>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Securities firms may not only help a firm plan its restructuring but also execute the change in the firm’s capital structure by placing the securities issued by the firm. </a:t>
            </a:r>
          </a:p>
          <a:p>
            <a:pPr lvl="0" indent="17463" algn="just" fontAlgn="auto">
              <a:lnSpc>
                <a:spcPct val="110000"/>
              </a:lnSpc>
              <a:spcBef>
                <a:spcPct val="20000"/>
              </a:spcBef>
              <a:spcAft>
                <a:spcPts val="0"/>
              </a:spcAft>
              <a:buSzPct val="95000"/>
              <a:buFont typeface="Wingdings" pitchFamily="2" charset="2"/>
              <a:buChar char="§"/>
              <a:defRPr/>
            </a:pPr>
            <a:r>
              <a:rPr lang="en-US" sz="2000" b="1" dirty="0">
                <a:latin typeface="Times New Roman" pitchFamily="18" charset="0"/>
                <a:cs typeface="Times New Roman" pitchFamily="18" charset="0"/>
              </a:rPr>
              <a:t>Dealer</a:t>
            </a:r>
            <a:r>
              <a:rPr lang="en-US" sz="2000" dirty="0">
                <a:latin typeface="Times New Roman" pitchFamily="18" charset="0"/>
                <a:cs typeface="Times New Roman" pitchFamily="18" charset="0"/>
              </a:rPr>
              <a:t>: Securities firms often act as dealers, making a market in specific securities by adjusting their inventory of securities. A dealer’ income is influenced by the performance of the security portfolio maintained. </a:t>
            </a:r>
          </a:p>
        </p:txBody>
      </p:sp>
    </p:spTree>
    <p:extLst>
      <p:ext uri="{BB962C8B-B14F-4D97-AF65-F5344CB8AC3E}">
        <p14:creationId xmlns:p14="http://schemas.microsoft.com/office/powerpoint/2010/main" val="1143457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5</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
        <p:nvSpPr>
          <p:cNvPr id="2" name="Rectangle 1"/>
          <p:cNvSpPr/>
          <p:nvPr/>
        </p:nvSpPr>
        <p:spPr>
          <a:xfrm>
            <a:off x="381000" y="609600"/>
            <a:ext cx="8382000" cy="6032421"/>
          </a:xfrm>
          <a:prstGeom prst="rect">
            <a:avLst/>
          </a:prstGeom>
        </p:spPr>
        <p:txBody>
          <a:bodyPr wrap="square">
            <a:spAutoFit/>
          </a:bodyPr>
          <a:lstStyle/>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Buying on Margin</a:t>
            </a:r>
            <a:r>
              <a:rPr lang="en-US" sz="2000" dirty="0" smtClean="0">
                <a:latin typeface="Times New Roman" pitchFamily="18" charset="0"/>
                <a:cs typeface="Times New Roman" pitchFamily="18" charset="0"/>
              </a:rPr>
              <a:t>: When purchasing securities, investors have easy access to a source of debt financing called broker’s call loans. The act of taking advantage of broker’s call loans is called buying on margin. </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Purchasing stocks on margin means investors borrows part of the purchase price of the stock from a broker. The margin in the account is the portion of the purchase price contributed by the investor, the remainder is borrowed from the broker. All securities purchased on margin must be maintained with the brokerage firm as collateral for the loan.</a:t>
            </a:r>
          </a:p>
          <a:p>
            <a:pPr lvl="0" indent="17463" algn="just" fontAlgn="auto">
              <a:lnSpc>
                <a:spcPct val="110000"/>
              </a:lnSpc>
              <a:spcBef>
                <a:spcPct val="20000"/>
              </a:spcBef>
              <a:spcAft>
                <a:spcPts val="0"/>
              </a:spcAft>
              <a:buSzPct val="95000"/>
              <a:buFont typeface="Wingdings" pitchFamily="2" charset="2"/>
              <a:buChar char="§"/>
              <a:defRPr/>
            </a:pPr>
            <a:r>
              <a:rPr lang="en-US" sz="2000" b="1" dirty="0" smtClean="0">
                <a:latin typeface="Times New Roman" pitchFamily="18" charset="0"/>
                <a:cs typeface="Times New Roman" pitchFamily="18" charset="0"/>
              </a:rPr>
              <a:t>Short Sales</a:t>
            </a:r>
            <a:r>
              <a:rPr lang="en-US" sz="2000" dirty="0" smtClean="0">
                <a:latin typeface="Times New Roman" pitchFamily="18" charset="0"/>
                <a:cs typeface="Times New Roman" pitchFamily="18" charset="0"/>
              </a:rPr>
              <a:t>: Normally, an investor would first buy a stock and later sell it. With a short sale, the order is reversed. A short sale allows investors to profit from a decline in a security’s price. An investor borrows a share of stock from a broker and sells it. Later the short seller must purchase a share of the same stock to replace the share that was borrowed. This is called the covering the short position. </a:t>
            </a:r>
          </a:p>
          <a:p>
            <a:pPr lvl="0"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The short seller anticipates the stock price will fall, so that the share can be purchased later at a lower price than it initially sold for, and reap a profit out of it. </a:t>
            </a:r>
          </a:p>
        </p:txBody>
      </p:sp>
    </p:spTree>
    <p:extLst>
      <p:ext uri="{BB962C8B-B14F-4D97-AF65-F5344CB8AC3E}">
        <p14:creationId xmlns:p14="http://schemas.microsoft.com/office/powerpoint/2010/main" val="1805922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eaLnBrk="1" hangingPunct="1">
              <a:defRPr/>
            </a:pPr>
            <a:r>
              <a:rPr lang="en-US" sz="3200" b="1" dirty="0" smtClean="0">
                <a:solidFill>
                  <a:schemeClr val="tx1"/>
                </a:solidFill>
              </a:rPr>
              <a:t>Regulation on Securities Markets</a:t>
            </a:r>
          </a:p>
        </p:txBody>
      </p:sp>
      <p:sp>
        <p:nvSpPr>
          <p:cNvPr id="12" name="Rectangle 3"/>
          <p:cNvSpPr txBox="1">
            <a:spLocks noChangeArrowheads="1"/>
          </p:cNvSpPr>
          <p:nvPr/>
        </p:nvSpPr>
        <p:spPr>
          <a:xfrm>
            <a:off x="228600" y="12954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000" i="0" u="none" strike="noStrike" kern="1200" cap="none" spc="0" normalizeH="0" baseline="0" noProof="0" dirty="0" smtClean="0">
                <a:ln>
                  <a:noFill/>
                </a:ln>
                <a:uLnTx/>
                <a:uFillTx/>
                <a:latin typeface="Times New Roman" pitchFamily="18" charset="0"/>
                <a:cs typeface="Times New Roman" pitchFamily="18" charset="0"/>
              </a:rPr>
              <a:t>In general, securities markets are regulated to ensure</a:t>
            </a:r>
            <a:r>
              <a:rPr kumimoji="0" lang="en-US" sz="2000" i="0" u="none" strike="noStrike" kern="1200" cap="none" spc="0" normalizeH="0" noProof="0" dirty="0" smtClean="0">
                <a:ln>
                  <a:noFill/>
                </a:ln>
                <a:uLnTx/>
                <a:uFillTx/>
                <a:latin typeface="Times New Roman" pitchFamily="18" charset="0"/>
                <a:cs typeface="Times New Roman" pitchFamily="18" charset="0"/>
              </a:rPr>
              <a:t> that the participants are treated fairly. Many regulations were enacted in response to fraudulent practices.</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000" baseline="0" dirty="0" smtClean="0">
                <a:latin typeface="Times New Roman" pitchFamily="18" charset="0"/>
                <a:cs typeface="Times New Roman" pitchFamily="18" charset="0"/>
              </a:rPr>
              <a:t>Since</a:t>
            </a:r>
            <a:r>
              <a:rPr lang="en-US" sz="2000" dirty="0" smtClean="0">
                <a:latin typeface="Times New Roman" pitchFamily="18" charset="0"/>
                <a:cs typeface="Times New Roman" pitchFamily="18" charset="0"/>
              </a:rPr>
              <a:t> the use of incorrect information can result in poor investment decisions, many regulations attempt to ensure that businesses disclose accurate information. Securities Act was enacted to ensure complete disclosure of relevant financial information on publicly offered securities traded in the primary market and secondary market.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000" i="0" u="none" strike="noStrike" kern="1200" cap="none" spc="0" normalizeH="0" baseline="0" noProof="0" dirty="0" smtClean="0">
                <a:ln>
                  <a:noFill/>
                </a:ln>
                <a:uLnTx/>
                <a:uFillTx/>
                <a:latin typeface="Times New Roman" pitchFamily="18" charset="0"/>
                <a:cs typeface="Times New Roman" pitchFamily="18" charset="0"/>
              </a:rPr>
              <a:t>Securities</a:t>
            </a:r>
            <a:r>
              <a:rPr kumimoji="0" lang="en-US" sz="2000" i="0" u="none" strike="noStrike" kern="1200" cap="none" spc="0" normalizeH="0" noProof="0" dirty="0" smtClean="0">
                <a:ln>
                  <a:noFill/>
                </a:ln>
                <a:uLnTx/>
                <a:uFillTx/>
                <a:latin typeface="Times New Roman" pitchFamily="18" charset="0"/>
                <a:cs typeface="Times New Roman" pitchFamily="18" charset="0"/>
              </a:rPr>
              <a:t> and Exchange Commission (SEC) was established to oversee the securities markets. A variety of deceptive practices was declared illegal, such as misleading financial statements and trading strategies designed to manipulate the market price, insider trading etc.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endParaRPr kumimoji="0" lang="en-US" sz="2000" i="0" u="none" strike="noStrike" kern="1200" cap="none" spc="0" normalizeH="0" baseline="0" noProof="0" dirty="0" smtClean="0">
              <a:ln>
                <a:noFill/>
              </a:ln>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6</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303954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8915400" cy="762000"/>
          </a:xfrm>
        </p:spPr>
        <p:txBody>
          <a:bodyPr>
            <a:normAutofit/>
          </a:bodyPr>
          <a:lstStyle/>
          <a:p>
            <a:pPr eaLnBrk="1" hangingPunct="1">
              <a:defRPr/>
            </a:pPr>
            <a:r>
              <a:rPr lang="en-US" sz="3200" b="1" dirty="0" smtClean="0">
                <a:solidFill>
                  <a:schemeClr val="tx1"/>
                </a:solidFill>
              </a:rPr>
              <a:t>Regulation on Securities Markets</a:t>
            </a:r>
          </a:p>
        </p:txBody>
      </p:sp>
      <p:sp>
        <p:nvSpPr>
          <p:cNvPr id="12" name="Rectangle 3"/>
          <p:cNvSpPr txBox="1">
            <a:spLocks noChangeArrowheads="1"/>
          </p:cNvSpPr>
          <p:nvPr/>
        </p:nvSpPr>
        <p:spPr>
          <a:xfrm>
            <a:off x="228600" y="12954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000" b="1" i="0" u="none" strike="noStrike" kern="1200" cap="none" spc="0" normalizeH="0" baseline="0" noProof="0" dirty="0" smtClean="0">
                <a:ln>
                  <a:noFill/>
                </a:ln>
                <a:uLnTx/>
                <a:uFillTx/>
                <a:latin typeface="Times New Roman" pitchFamily="18" charset="0"/>
                <a:cs typeface="Times New Roman" pitchFamily="18" charset="0"/>
              </a:rPr>
              <a:t>Insider</a:t>
            </a:r>
            <a:r>
              <a:rPr kumimoji="0" lang="en-US" sz="2000" b="1" i="0" u="none" strike="noStrike" kern="1200" cap="none" spc="0" normalizeH="0" noProof="0" dirty="0" smtClean="0">
                <a:ln>
                  <a:noFill/>
                </a:ln>
                <a:uLnTx/>
                <a:uFillTx/>
                <a:latin typeface="Times New Roman" pitchFamily="18" charset="0"/>
                <a:cs typeface="Times New Roman" pitchFamily="18" charset="0"/>
              </a:rPr>
              <a:t> Trading</a:t>
            </a:r>
            <a:r>
              <a:rPr kumimoji="0" lang="en-US" sz="2000" i="0" u="none" strike="noStrike" kern="1200" cap="none" spc="0" normalizeH="0" noProof="0" dirty="0" smtClean="0">
                <a:ln>
                  <a:noFill/>
                </a:ln>
                <a:uLnTx/>
                <a:uFillTx/>
                <a:latin typeface="Times New Roman" pitchFamily="18" charset="0"/>
                <a:cs typeface="Times New Roman" pitchFamily="18" charset="0"/>
              </a:rPr>
              <a:t>: </a:t>
            </a:r>
            <a:r>
              <a:rPr kumimoji="0" lang="en-US" sz="2000" i="0" u="none" strike="noStrike" kern="1200" cap="none" spc="0" normalizeH="0" baseline="0" noProof="0" dirty="0" smtClean="0">
                <a:ln>
                  <a:noFill/>
                </a:ln>
                <a:uLnTx/>
                <a:uFillTx/>
                <a:latin typeface="Times New Roman" pitchFamily="18" charset="0"/>
                <a:cs typeface="Times New Roman" pitchFamily="18" charset="0"/>
              </a:rPr>
              <a:t>Security market regulation</a:t>
            </a:r>
            <a:r>
              <a:rPr kumimoji="0" lang="en-US" sz="2000" i="0" u="none" strike="noStrike" kern="1200" cap="none" spc="0" normalizeH="0" noProof="0" dirty="0" smtClean="0">
                <a:ln>
                  <a:noFill/>
                </a:ln>
                <a:uLnTx/>
                <a:uFillTx/>
                <a:latin typeface="Times New Roman" pitchFamily="18" charset="0"/>
                <a:cs typeface="Times New Roman" pitchFamily="18" charset="0"/>
              </a:rPr>
              <a:t> also prohibit insider trading. It is illegal for anyone to transact in securities to profit from inside information, that is, private information held by officers, directors, or major stockholders that has not yet been divulged to the public.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000" dirty="0" smtClean="0">
                <a:latin typeface="Times New Roman" pitchFamily="18" charset="0"/>
                <a:cs typeface="Times New Roman" pitchFamily="18" charset="0"/>
              </a:rPr>
              <a:t>But the definition of insiders can be ambiguous. While it is obvious that the chief financial officer of a firm is an insider, it is less clear whether the firms biggest supplier can be considered an insider. Yet a supplier may deduce the firm’s near term prospects from significant changes in orders. The distinction between legal private information and illegal inside information can be fuzzy.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000" i="0" u="none" strike="noStrike" kern="1200" cap="none" spc="0" normalizeH="0" noProof="0" dirty="0" smtClean="0">
                <a:ln>
                  <a:noFill/>
                </a:ln>
                <a:uLnTx/>
                <a:uFillTx/>
                <a:latin typeface="Times New Roman" pitchFamily="18" charset="0"/>
                <a:cs typeface="Times New Roman" pitchFamily="18" charset="0"/>
              </a:rPr>
              <a:t>The SEC requires officers, directors, and major stockholders to report all transactions in their firm’s stock.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endParaRPr kumimoji="0" lang="en-US" sz="2000" i="0" u="none" strike="noStrike" kern="1200" cap="none" spc="0" normalizeH="0" baseline="0" noProof="0" dirty="0" smtClean="0">
              <a:ln>
                <a:noFill/>
              </a:ln>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7</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342706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4305300" cy="762000"/>
          </a:xfrm>
        </p:spPr>
        <p:txBody>
          <a:bodyPr>
            <a:normAutofit/>
          </a:bodyPr>
          <a:lstStyle/>
          <a:p>
            <a:pPr eaLnBrk="1" hangingPunct="1">
              <a:defRPr/>
            </a:pPr>
            <a:r>
              <a:rPr lang="en-US" sz="3200" b="1" dirty="0" smtClean="0">
                <a:solidFill>
                  <a:schemeClr val="tx1"/>
                </a:solidFill>
              </a:rPr>
              <a:t>Investment Companies</a:t>
            </a:r>
          </a:p>
        </p:txBody>
      </p:sp>
      <p:sp>
        <p:nvSpPr>
          <p:cNvPr id="12" name="Rectangle 3"/>
          <p:cNvSpPr txBox="1">
            <a:spLocks noChangeArrowheads="1"/>
          </p:cNvSpPr>
          <p:nvPr/>
        </p:nvSpPr>
        <p:spPr>
          <a:xfrm>
            <a:off x="228600" y="1295400"/>
            <a:ext cx="8610600" cy="4191000"/>
          </a:xfrm>
          <a:prstGeom prst="rect">
            <a:avLst/>
          </a:prstGeom>
        </p:spPr>
        <p:txBody>
          <a:bodyPr vert="horz">
            <a:noAutofit/>
          </a:bodyPr>
          <a:lstStyle/>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kumimoji="0" lang="en-US" sz="2000" i="0" u="none" strike="noStrike" kern="1200" cap="none" spc="0" normalizeH="0" baseline="0" noProof="0" dirty="0" smtClean="0">
                <a:ln>
                  <a:noFill/>
                </a:ln>
                <a:uLnTx/>
                <a:uFillTx/>
                <a:latin typeface="Times New Roman" pitchFamily="18" charset="0"/>
                <a:cs typeface="Times New Roman" pitchFamily="18" charset="0"/>
              </a:rPr>
              <a:t>Investment companies are financial intermediaries that collect</a:t>
            </a:r>
            <a:r>
              <a:rPr kumimoji="0" lang="en-US" sz="2000" i="0" u="none" strike="noStrike" kern="1200" cap="none" spc="0" normalizeH="0" noProof="0" dirty="0" smtClean="0">
                <a:ln>
                  <a:noFill/>
                </a:ln>
                <a:uLnTx/>
                <a:uFillTx/>
                <a:latin typeface="Times New Roman" pitchFamily="18" charset="0"/>
                <a:cs typeface="Times New Roman" pitchFamily="18" charset="0"/>
              </a:rPr>
              <a:t> funds from individual investors and invest those funds in a potentially wide range of securities or other assets. Pooling of assets is the key idea behind investment companies. Each investor has a claim to the portfolio established by the investment company in proportion to the amount invested. These companies thus provide a mechanism for small investors to team up to obtain the benefits of large scale investing. </a:t>
            </a: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r>
              <a:rPr lang="en-US" sz="2000" dirty="0" smtClean="0">
                <a:latin typeface="Times New Roman" pitchFamily="18" charset="0"/>
                <a:cs typeface="Times New Roman" pitchFamily="18" charset="0"/>
              </a:rPr>
              <a:t>Investment companies perform several important functions for their investors:</a:t>
            </a:r>
          </a:p>
          <a:p>
            <a:pPr lvl="1" indent="17463" algn="just" fontAlgn="auto">
              <a:lnSpc>
                <a:spcPct val="110000"/>
              </a:lnSpc>
              <a:spcBef>
                <a:spcPct val="20000"/>
              </a:spcBef>
              <a:spcAft>
                <a:spcPts val="0"/>
              </a:spcAft>
              <a:buSzPct val="95000"/>
              <a:buFont typeface="Wingdings" pitchFamily="2" charset="2"/>
              <a:buChar char="§"/>
              <a:defRPr/>
            </a:pPr>
            <a:r>
              <a:rPr kumimoji="0" lang="en-US" sz="2000" i="0" u="none" strike="noStrike" kern="1200" cap="none" spc="0" normalizeH="0" noProof="0" dirty="0" smtClean="0">
                <a:ln>
                  <a:noFill/>
                </a:ln>
                <a:uLnTx/>
                <a:uFillTx/>
                <a:latin typeface="Times New Roman" pitchFamily="18" charset="0"/>
                <a:cs typeface="Times New Roman" pitchFamily="18" charset="0"/>
              </a:rPr>
              <a:t>Record keeping and administration: Investment companies issue periodic status reports, keeping track of capital gains distribution, dividends, investments, redemptions, and they may reinvest dividend and interest income for shareholders.</a:t>
            </a:r>
          </a:p>
          <a:p>
            <a:pPr lvl="1"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Diversification and divisibility: By pooling their money, investment companies enable investors to hold shares of many different securities. They can also act as large investor. </a:t>
            </a:r>
            <a:endParaRPr kumimoji="0" lang="en-US" sz="2000" i="0" u="none" strike="noStrike" kern="1200" cap="none" spc="0" normalizeH="0" noProof="0" dirty="0" smtClean="0">
              <a:ln>
                <a:noFill/>
              </a:ln>
              <a:uLnTx/>
              <a:uFillTx/>
              <a:latin typeface="Times New Roman" pitchFamily="18" charset="0"/>
              <a:cs typeface="Times New Roman" pitchFamily="18" charset="0"/>
            </a:endParaRPr>
          </a:p>
          <a:p>
            <a:pPr marR="0" lvl="0" indent="17463" algn="just" defTabSz="914400" rtl="0" eaLnBrk="1" fontAlgn="auto" latinLnBrk="0" hangingPunct="1">
              <a:lnSpc>
                <a:spcPct val="110000"/>
              </a:lnSpc>
              <a:spcBef>
                <a:spcPct val="20000"/>
              </a:spcBef>
              <a:spcAft>
                <a:spcPts val="0"/>
              </a:spcAft>
              <a:buSzPct val="95000"/>
              <a:buFont typeface="Wingdings" pitchFamily="2" charset="2"/>
              <a:buChar char="§"/>
              <a:tabLst/>
              <a:defRPr/>
            </a:pPr>
            <a:endParaRPr kumimoji="0" lang="en-US" sz="2000" i="0" u="none" strike="noStrike" kern="1200" cap="none" spc="0" normalizeH="0" baseline="0" noProof="0" dirty="0" smtClean="0">
              <a:ln>
                <a:noFill/>
              </a:ln>
              <a:uLnTx/>
              <a:uFillTx/>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8</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197778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up)">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Rectangle 2"/>
          <p:cNvSpPr>
            <a:spLocks noGrp="1" noChangeArrowheads="1"/>
          </p:cNvSpPr>
          <p:nvPr>
            <p:ph type="title"/>
          </p:nvPr>
        </p:nvSpPr>
        <p:spPr>
          <a:xfrm>
            <a:off x="228600" y="228600"/>
            <a:ext cx="4305300" cy="762000"/>
          </a:xfrm>
        </p:spPr>
        <p:txBody>
          <a:bodyPr>
            <a:normAutofit/>
          </a:bodyPr>
          <a:lstStyle/>
          <a:p>
            <a:pPr eaLnBrk="1" hangingPunct="1">
              <a:defRPr/>
            </a:pPr>
            <a:r>
              <a:rPr lang="en-US" sz="3200" b="1" dirty="0" smtClean="0">
                <a:solidFill>
                  <a:schemeClr val="tx1"/>
                </a:solidFill>
              </a:rPr>
              <a:t>Investment Companies</a:t>
            </a:r>
          </a:p>
        </p:txBody>
      </p:sp>
      <p:sp>
        <p:nvSpPr>
          <p:cNvPr id="12" name="Rectangle 3"/>
          <p:cNvSpPr txBox="1">
            <a:spLocks noChangeArrowheads="1"/>
          </p:cNvSpPr>
          <p:nvPr/>
        </p:nvSpPr>
        <p:spPr>
          <a:xfrm>
            <a:off x="228600" y="1295400"/>
            <a:ext cx="8610600" cy="4191000"/>
          </a:xfrm>
          <a:prstGeom prst="rect">
            <a:avLst/>
          </a:prstGeom>
        </p:spPr>
        <p:txBody>
          <a:bodyPr vert="horz">
            <a:noAutofit/>
          </a:bodyPr>
          <a:lstStyle/>
          <a:p>
            <a:pPr lvl="1"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Professional management: Many investment companies have full time staff of security analysts and portfolio managers who attempt to achieve superior investment results for their investors. </a:t>
            </a:r>
          </a:p>
          <a:p>
            <a:pPr lvl="1" indent="17463" algn="just" fontAlgn="auto">
              <a:lnSpc>
                <a:spcPct val="110000"/>
              </a:lnSpc>
              <a:spcBef>
                <a:spcPct val="20000"/>
              </a:spcBef>
              <a:spcAft>
                <a:spcPts val="0"/>
              </a:spcAft>
              <a:buSzPct val="95000"/>
              <a:buFont typeface="Wingdings" pitchFamily="2" charset="2"/>
              <a:buChar char="§"/>
              <a:defRPr/>
            </a:pPr>
            <a:r>
              <a:rPr lang="en-US" sz="2000" dirty="0" smtClean="0">
                <a:latin typeface="Times New Roman" pitchFamily="18" charset="0"/>
                <a:cs typeface="Times New Roman" pitchFamily="18" charset="0"/>
              </a:rPr>
              <a:t>Lower transaction costs: Because they trade large blocks of securities, investment companies can achieve substantial savings on brokerage fees and commissions.  </a:t>
            </a:r>
            <a:endParaRPr kumimoji="0" lang="en-US" sz="2000" i="0" u="none" strike="noStrike" kern="1200" cap="none" spc="0" normalizeH="0" noProof="0" dirty="0" smtClean="0">
              <a:ln>
                <a:noFill/>
              </a:ln>
              <a:uLnTx/>
              <a:uFillTx/>
              <a:latin typeface="Times New Roman" pitchFamily="18" charset="0"/>
              <a:cs typeface="Times New Roman" pitchFamily="18" charset="0"/>
            </a:endParaRPr>
          </a:p>
          <a:p>
            <a:pPr lvl="0" indent="17463" algn="just" fontAlgn="auto">
              <a:lnSpc>
                <a:spcPct val="110000"/>
              </a:lnSpc>
              <a:spcBef>
                <a:spcPct val="20000"/>
              </a:spcBef>
              <a:spcAft>
                <a:spcPts val="0"/>
              </a:spcAft>
              <a:buSzPct val="95000"/>
              <a:buFont typeface="Wingdings" pitchFamily="2" charset="2"/>
              <a:buChar char="§"/>
              <a:defRPr/>
            </a:pPr>
            <a:r>
              <a:rPr lang="en-US" sz="2000" b="1" dirty="0">
                <a:latin typeface="Times New Roman" pitchFamily="18" charset="0"/>
                <a:cs typeface="Times New Roman" pitchFamily="18" charset="0"/>
              </a:rPr>
              <a:t>Mutual Funds</a:t>
            </a:r>
            <a:r>
              <a:rPr lang="en-US" sz="2000" dirty="0">
                <a:latin typeface="Times New Roman" pitchFamily="18" charset="0"/>
                <a:cs typeface="Times New Roman" pitchFamily="18" charset="0"/>
              </a:rPr>
              <a:t>: Mutual funds sell shares to surplus units and use the funds received to purchase a portfolio of securities. Some mutual funds concentrate their investment on capital market securities like stocks and bonds while others, known as money market mutual funds, concentrate on money market securities. </a:t>
            </a:r>
          </a:p>
          <a:p>
            <a:pPr lvl="0" indent="17463" algn="just" fontAlgn="auto">
              <a:lnSpc>
                <a:spcPct val="110000"/>
              </a:lnSpc>
              <a:spcBef>
                <a:spcPct val="20000"/>
              </a:spcBef>
              <a:spcAft>
                <a:spcPts val="0"/>
              </a:spcAft>
              <a:buSzPct val="95000"/>
              <a:buFont typeface="Wingdings" pitchFamily="2" charset="2"/>
              <a:buChar char="§"/>
              <a:defRPr/>
            </a:pPr>
            <a:r>
              <a:rPr lang="en-US" sz="2000" dirty="0">
                <a:latin typeface="Times New Roman" pitchFamily="18" charset="0"/>
                <a:cs typeface="Times New Roman" pitchFamily="18" charset="0"/>
              </a:rPr>
              <a:t>By purchasing shares of mutual funds, small savers are able to invest in a diversified portfolio of securities with a relatively small amount of funds. </a:t>
            </a:r>
          </a:p>
        </p:txBody>
      </p:sp>
      <p:sp>
        <p:nvSpPr>
          <p:cNvPr id="4" name="Slide Number Placeholder 3"/>
          <p:cNvSpPr>
            <a:spLocks noGrp="1"/>
          </p:cNvSpPr>
          <p:nvPr>
            <p:ph type="sldNum" sz="quarter" idx="12"/>
          </p:nvPr>
        </p:nvSpPr>
        <p:spPr/>
        <p:txBody>
          <a:bodyPr/>
          <a:lstStyle/>
          <a:p>
            <a:fld id="{64E1F313-0396-4A46-B14D-4AF132E8C9D5}" type="slidenum">
              <a:rPr lang="en-US" sz="1400" smtClean="0">
                <a:solidFill>
                  <a:schemeClr val="tx1"/>
                </a:solidFill>
              </a:rPr>
              <a:pPr/>
              <a:t>9</a:t>
            </a:fld>
            <a:endParaRPr lang="en-US" sz="1400" dirty="0">
              <a:solidFill>
                <a:schemeClr val="tx1"/>
              </a:solidFill>
            </a:endParaRPr>
          </a:p>
        </p:txBody>
      </p:sp>
      <p:sp>
        <p:nvSpPr>
          <p:cNvPr id="5" name="Footer Placeholder 4"/>
          <p:cNvSpPr>
            <a:spLocks noGrp="1"/>
          </p:cNvSpPr>
          <p:nvPr>
            <p:ph type="ftr" sz="quarter" idx="11"/>
          </p:nvPr>
        </p:nvSpPr>
        <p:spPr>
          <a:xfrm>
            <a:off x="533400" y="6356350"/>
            <a:ext cx="7696200" cy="365125"/>
          </a:xfrm>
        </p:spPr>
        <p:txBody>
          <a:bodyPr/>
          <a:lstStyle/>
          <a:p>
            <a:pPr algn="ctr"/>
            <a:r>
              <a:rPr lang="en-US" sz="1400" dirty="0" smtClean="0">
                <a:solidFill>
                  <a:schemeClr val="tx1"/>
                </a:solidFill>
              </a:rPr>
              <a:t>Mohammad </a:t>
            </a:r>
            <a:r>
              <a:rPr lang="en-US" sz="1400" dirty="0" err="1" smtClean="0">
                <a:solidFill>
                  <a:schemeClr val="tx1"/>
                </a:solidFill>
              </a:rPr>
              <a:t>Kamrul</a:t>
            </a:r>
            <a:r>
              <a:rPr lang="en-US" sz="1400" dirty="0" smtClean="0">
                <a:solidFill>
                  <a:schemeClr val="tx1"/>
                </a:solidFill>
              </a:rPr>
              <a:t> </a:t>
            </a:r>
            <a:r>
              <a:rPr lang="en-US" sz="1400" dirty="0" err="1" smtClean="0">
                <a:solidFill>
                  <a:schemeClr val="tx1"/>
                </a:solidFill>
              </a:rPr>
              <a:t>Arefin</a:t>
            </a:r>
            <a:r>
              <a:rPr lang="en-US" sz="1400" dirty="0" smtClean="0">
                <a:solidFill>
                  <a:schemeClr val="tx1"/>
                </a:solidFill>
              </a:rPr>
              <a:t>, </a:t>
            </a:r>
            <a:r>
              <a:rPr lang="en-US" sz="1400" dirty="0" err="1" smtClean="0">
                <a:solidFill>
                  <a:schemeClr val="tx1"/>
                </a:solidFill>
              </a:rPr>
              <a:t>MSc</a:t>
            </a:r>
            <a:r>
              <a:rPr lang="en-US" sz="1400" dirty="0" smtClean="0">
                <a:solidFill>
                  <a:schemeClr val="tx1"/>
                </a:solidFill>
              </a:rPr>
              <a:t>. in Quantitative Finance, University of Glasgow</a:t>
            </a:r>
            <a:endParaRPr lang="en-US" sz="1400" dirty="0">
              <a:solidFill>
                <a:schemeClr val="tx1"/>
              </a:solidFill>
            </a:endParaRPr>
          </a:p>
        </p:txBody>
      </p:sp>
    </p:spTree>
    <p:extLst>
      <p:ext uri="{BB962C8B-B14F-4D97-AF65-F5344CB8AC3E}">
        <p14:creationId xmlns:p14="http://schemas.microsoft.com/office/powerpoint/2010/main" val="21289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up)">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wipe(up)">
                                      <p:cBhvr>
                                        <p:cTn id="12" dur="500"/>
                                        <p:tgtEl>
                                          <p:spTgt spid="1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wipe(up)">
                                      <p:cBhvr>
                                        <p:cTn id="17" dur="500"/>
                                        <p:tgtEl>
                                          <p:spTgt spid="1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wipe(up)">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bldLvl="2"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5521</TotalTime>
  <Words>2367</Words>
  <Application>Microsoft Office PowerPoint</Application>
  <PresentationFormat>On-screen Show (4:3)</PresentationFormat>
  <Paragraphs>294</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Flow</vt:lpstr>
      <vt:lpstr>Equation</vt:lpstr>
      <vt:lpstr>FIN 6160 Investment Theory</vt:lpstr>
      <vt:lpstr>How Securities are Traded</vt:lpstr>
      <vt:lpstr>How Securities are Traded</vt:lpstr>
      <vt:lpstr>PowerPoint Presentation</vt:lpstr>
      <vt:lpstr>PowerPoint Presentation</vt:lpstr>
      <vt:lpstr>Regulation on Securities Markets</vt:lpstr>
      <vt:lpstr>Regulation on Securities Markets</vt:lpstr>
      <vt:lpstr>Investment Companies</vt:lpstr>
      <vt:lpstr>Investment Companies</vt:lpstr>
      <vt:lpstr>Investment Companies</vt:lpstr>
      <vt:lpstr>Determinants of Interest Rates</vt:lpstr>
      <vt:lpstr>Returns and Risk</vt:lpstr>
      <vt:lpstr>Returns and Risk</vt:lpstr>
      <vt:lpstr>Returns and Risk</vt:lpstr>
      <vt:lpstr>Returns and Risk</vt:lpstr>
      <vt:lpstr>Returns and Risk</vt:lpstr>
      <vt:lpstr>Returns and Risk</vt:lpstr>
      <vt:lpstr>Returns and Risk</vt:lpstr>
      <vt:lpstr>Returns and Risk</vt:lpstr>
    </vt:vector>
  </TitlesOfParts>
  <Company>vu of pakistan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MGT211</dc:title>
  <dc:creator>tahir.hanif</dc:creator>
  <cp:lastModifiedBy>User</cp:lastModifiedBy>
  <cp:revision>641</cp:revision>
  <dcterms:created xsi:type="dcterms:W3CDTF">2006-05-31T09:56:58Z</dcterms:created>
  <dcterms:modified xsi:type="dcterms:W3CDTF">2014-06-07T15:57:38Z</dcterms:modified>
</cp:coreProperties>
</file>