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5"/>
  </p:notesMasterIdLst>
  <p:handoutMasterIdLst>
    <p:handoutMasterId r:id="rId16"/>
  </p:handoutMasterIdLst>
  <p:sldIdLst>
    <p:sldId id="396" r:id="rId2"/>
    <p:sldId id="453" r:id="rId3"/>
    <p:sldId id="454" r:id="rId4"/>
    <p:sldId id="455" r:id="rId5"/>
    <p:sldId id="456" r:id="rId6"/>
    <p:sldId id="457" r:id="rId7"/>
    <p:sldId id="458" r:id="rId8"/>
    <p:sldId id="459" r:id="rId9"/>
    <p:sldId id="460" r:id="rId10"/>
    <p:sldId id="461" r:id="rId11"/>
    <p:sldId id="462" r:id="rId12"/>
    <p:sldId id="463" r:id="rId13"/>
    <p:sldId id="464" r:id="rId14"/>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66" d="100"/>
          <a:sy n="66" d="100"/>
        </p:scale>
        <p:origin x="-1506"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934" y="-96"/>
      </p:cViewPr>
      <p:guideLst>
        <p:guide orient="horz" pos="3223"/>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7EDBDE92-790B-4A35-B165-CC379DB2D67F}" type="datetimeFigureOut">
              <a:rPr lang="en-US" smtClean="0"/>
              <a:t>6/2/2014</a:t>
            </a:fld>
            <a:endParaRPr lang="en-US"/>
          </a:p>
        </p:txBody>
      </p:sp>
      <p:sp>
        <p:nvSpPr>
          <p:cNvPr id="4" name="Footer Placeholder 3"/>
          <p:cNvSpPr>
            <a:spLocks noGrp="1"/>
          </p:cNvSpPr>
          <p:nvPr>
            <p:ph type="ftr" sz="quarter" idx="2"/>
          </p:nvPr>
        </p:nvSpPr>
        <p:spPr>
          <a:xfrm>
            <a:off x="0" y="9721850"/>
            <a:ext cx="6064250" cy="511175"/>
          </a:xfrm>
          <a:prstGeom prst="rect">
            <a:avLst/>
          </a:prstGeom>
        </p:spPr>
        <p:txBody>
          <a:bodyPr vert="horz" lIns="91440" tIns="45720" rIns="91440" bIns="45720" rtlCol="0" anchor="b"/>
          <a:lstStyle>
            <a:lvl1pPr algn="l">
              <a:defRPr sz="1200"/>
            </a:lvl1pPr>
          </a:lstStyle>
          <a:p>
            <a:pPr algn="ctr"/>
            <a:r>
              <a:rPr lang="en-US" dirty="0" smtClean="0"/>
              <a:t>Mohammad </a:t>
            </a:r>
            <a:r>
              <a:rPr lang="en-US" dirty="0" err="1" smtClean="0"/>
              <a:t>Kamrul</a:t>
            </a:r>
            <a:r>
              <a:rPr lang="en-US" dirty="0" smtClean="0"/>
              <a:t> </a:t>
            </a:r>
            <a:r>
              <a:rPr lang="en-US" dirty="0" err="1" smtClean="0"/>
              <a:t>Arefin</a:t>
            </a:r>
            <a:r>
              <a:rPr lang="en-US" dirty="0" smtClean="0"/>
              <a:t>, MSc. in Quantitative Finance, University of Glasgow</a:t>
            </a:r>
            <a:endParaRPr lang="en-US" dirty="0"/>
          </a:p>
        </p:txBody>
      </p:sp>
      <p:sp>
        <p:nvSpPr>
          <p:cNvPr id="5" name="Slide Number Placeholder 4"/>
          <p:cNvSpPr>
            <a:spLocks noGrp="1"/>
          </p:cNvSpPr>
          <p:nvPr>
            <p:ph type="sldNum" sz="quarter" idx="3"/>
          </p:nvPr>
        </p:nvSpPr>
        <p:spPr>
          <a:xfrm>
            <a:off x="6597650" y="9721850"/>
            <a:ext cx="500063" cy="511175"/>
          </a:xfrm>
          <a:prstGeom prst="rect">
            <a:avLst/>
          </a:prstGeom>
        </p:spPr>
        <p:txBody>
          <a:bodyPr vert="horz" lIns="91440" tIns="45720" rIns="91440" bIns="45720" rtlCol="0" anchor="b"/>
          <a:lstStyle>
            <a:lvl1pPr algn="r">
              <a:defRPr sz="1200"/>
            </a:lvl1pPr>
          </a:lstStyle>
          <a:p>
            <a:pPr algn="ctr"/>
            <a:fld id="{6EE691D1-0C5A-489F-B5BF-2D098257215F}" type="slidenum">
              <a:rPr lang="en-US" smtClean="0"/>
              <a:pPr algn="ctr"/>
              <a:t>‹#›</a:t>
            </a:fld>
            <a:endParaRPr lang="en-US" dirty="0"/>
          </a:p>
        </p:txBody>
      </p:sp>
    </p:spTree>
    <p:extLst>
      <p:ext uri="{BB962C8B-B14F-4D97-AF65-F5344CB8AC3E}">
        <p14:creationId xmlns:p14="http://schemas.microsoft.com/office/powerpoint/2010/main" val="103997004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6363" cy="511731"/>
          </a:xfrm>
          <a:prstGeom prst="rect">
            <a:avLst/>
          </a:prstGeom>
        </p:spPr>
        <p:txBody>
          <a:bodyPr vert="horz" lIns="95068" tIns="47534" rIns="95068" bIns="47534" rtlCol="0"/>
          <a:lstStyle>
            <a:lvl1pPr algn="l">
              <a:defRPr sz="1200"/>
            </a:lvl1pPr>
          </a:lstStyle>
          <a:p>
            <a:endParaRPr lang="en-GB"/>
          </a:p>
        </p:txBody>
      </p:sp>
      <p:sp>
        <p:nvSpPr>
          <p:cNvPr id="3" name="Date Placeholder 2"/>
          <p:cNvSpPr>
            <a:spLocks noGrp="1"/>
          </p:cNvSpPr>
          <p:nvPr>
            <p:ph type="dt" idx="1"/>
          </p:nvPr>
        </p:nvSpPr>
        <p:spPr>
          <a:xfrm>
            <a:off x="4021296" y="2"/>
            <a:ext cx="3076363" cy="511731"/>
          </a:xfrm>
          <a:prstGeom prst="rect">
            <a:avLst/>
          </a:prstGeom>
        </p:spPr>
        <p:txBody>
          <a:bodyPr vert="horz" lIns="95068" tIns="47534" rIns="95068" bIns="47534" rtlCol="0"/>
          <a:lstStyle>
            <a:lvl1pPr algn="r">
              <a:defRPr sz="1200"/>
            </a:lvl1pPr>
          </a:lstStyle>
          <a:p>
            <a:fld id="{FABA9AFA-DD3F-4C6B-B337-2027B62B9FC6}" type="datetimeFigureOut">
              <a:rPr lang="en-US" smtClean="0"/>
              <a:pPr/>
              <a:t>6/2/2014</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5068" tIns="47534" rIns="95068" bIns="47534" rtlCol="0" anchor="ctr"/>
          <a:lstStyle/>
          <a:p>
            <a:endParaRPr lang="en-GB"/>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5068" tIns="47534" rIns="95068" bIns="4753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721108"/>
            <a:ext cx="3076363" cy="511731"/>
          </a:xfrm>
          <a:prstGeom prst="rect">
            <a:avLst/>
          </a:prstGeom>
        </p:spPr>
        <p:txBody>
          <a:bodyPr vert="horz" lIns="95068" tIns="47534" rIns="95068" bIns="47534" rtlCol="0" anchor="b"/>
          <a:lstStyle>
            <a:lvl1pPr algn="l">
              <a:defRPr sz="1200"/>
            </a:lvl1pPr>
          </a:lstStyle>
          <a:p>
            <a:r>
              <a:rPr lang="en-GB" smtClean="0"/>
              <a:t>Mohammad Kamrul Arefin, MSc. in Quantitative Finance, University of Glasgow</a:t>
            </a:r>
            <a:endParaRPr lang="en-GB"/>
          </a:p>
        </p:txBody>
      </p:sp>
      <p:sp>
        <p:nvSpPr>
          <p:cNvPr id="7" name="Slide Number Placeholder 6"/>
          <p:cNvSpPr>
            <a:spLocks noGrp="1"/>
          </p:cNvSpPr>
          <p:nvPr>
            <p:ph type="sldNum" sz="quarter" idx="5"/>
          </p:nvPr>
        </p:nvSpPr>
        <p:spPr>
          <a:xfrm>
            <a:off x="4021296" y="9721108"/>
            <a:ext cx="3076363" cy="511731"/>
          </a:xfrm>
          <a:prstGeom prst="rect">
            <a:avLst/>
          </a:prstGeom>
        </p:spPr>
        <p:txBody>
          <a:bodyPr vert="horz" lIns="95068" tIns="47534" rIns="95068" bIns="47534" rtlCol="0" anchor="b"/>
          <a:lstStyle>
            <a:lvl1pPr algn="r">
              <a:defRPr sz="1200"/>
            </a:lvl1pPr>
          </a:lstStyle>
          <a:p>
            <a:fld id="{B38D7C60-FED8-4114-9D91-6F7B4836694E}" type="slidenum">
              <a:rPr lang="en-GB" smtClean="0"/>
              <a:pPr/>
              <a:t>‹#›</a:t>
            </a:fld>
            <a:endParaRPr lang="en-GB"/>
          </a:p>
        </p:txBody>
      </p:sp>
    </p:spTree>
    <p:extLst>
      <p:ext uri="{BB962C8B-B14F-4D97-AF65-F5344CB8AC3E}">
        <p14:creationId xmlns:p14="http://schemas.microsoft.com/office/powerpoint/2010/main" val="359822114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a:t>
            </a:fld>
            <a:endParaRPr lang="en-GB"/>
          </a:p>
        </p:txBody>
      </p:sp>
    </p:spTree>
    <p:extLst>
      <p:ext uri="{BB962C8B-B14F-4D97-AF65-F5344CB8AC3E}">
        <p14:creationId xmlns:p14="http://schemas.microsoft.com/office/powerpoint/2010/main" val="3948154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10</a:t>
            </a:fld>
            <a:endParaRPr lang="en-GB"/>
          </a:p>
        </p:txBody>
      </p:sp>
    </p:spTree>
    <p:extLst>
      <p:ext uri="{BB962C8B-B14F-4D97-AF65-F5344CB8AC3E}">
        <p14:creationId xmlns:p14="http://schemas.microsoft.com/office/powerpoint/2010/main" val="148175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11</a:t>
            </a:fld>
            <a:endParaRPr lang="en-GB"/>
          </a:p>
        </p:txBody>
      </p:sp>
    </p:spTree>
    <p:extLst>
      <p:ext uri="{BB962C8B-B14F-4D97-AF65-F5344CB8AC3E}">
        <p14:creationId xmlns:p14="http://schemas.microsoft.com/office/powerpoint/2010/main" val="148175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12</a:t>
            </a:fld>
            <a:endParaRPr lang="en-GB"/>
          </a:p>
        </p:txBody>
      </p:sp>
    </p:spTree>
    <p:extLst>
      <p:ext uri="{BB962C8B-B14F-4D97-AF65-F5344CB8AC3E}">
        <p14:creationId xmlns:p14="http://schemas.microsoft.com/office/powerpoint/2010/main" val="148175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13</a:t>
            </a:fld>
            <a:endParaRPr lang="en-GB"/>
          </a:p>
        </p:txBody>
      </p:sp>
    </p:spTree>
    <p:extLst>
      <p:ext uri="{BB962C8B-B14F-4D97-AF65-F5344CB8AC3E}">
        <p14:creationId xmlns:p14="http://schemas.microsoft.com/office/powerpoint/2010/main" val="148175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2</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3</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4</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5</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6</a:t>
            </a:fld>
            <a:endParaRPr lang="en-GB"/>
          </a:p>
        </p:txBody>
      </p:sp>
    </p:spTree>
    <p:extLst>
      <p:ext uri="{BB962C8B-B14F-4D97-AF65-F5344CB8AC3E}">
        <p14:creationId xmlns:p14="http://schemas.microsoft.com/office/powerpoint/2010/main" val="148175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7</a:t>
            </a:fld>
            <a:endParaRPr lang="en-GB"/>
          </a:p>
        </p:txBody>
      </p:sp>
    </p:spTree>
    <p:extLst>
      <p:ext uri="{BB962C8B-B14F-4D97-AF65-F5344CB8AC3E}">
        <p14:creationId xmlns:p14="http://schemas.microsoft.com/office/powerpoint/2010/main" val="148175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8</a:t>
            </a:fld>
            <a:endParaRPr lang="en-GB"/>
          </a:p>
        </p:txBody>
      </p:sp>
    </p:spTree>
    <p:extLst>
      <p:ext uri="{BB962C8B-B14F-4D97-AF65-F5344CB8AC3E}">
        <p14:creationId xmlns:p14="http://schemas.microsoft.com/office/powerpoint/2010/main" val="148175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9</a:t>
            </a:fld>
            <a:endParaRPr lang="en-GB"/>
          </a:p>
        </p:txBody>
      </p:sp>
    </p:spTree>
    <p:extLst>
      <p:ext uri="{BB962C8B-B14F-4D97-AF65-F5344CB8AC3E}">
        <p14:creationId xmlns:p14="http://schemas.microsoft.com/office/powerpoint/2010/main" val="148175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27" name="Slide Number Placeholder 26"/>
          <p:cNvSpPr>
            <a:spLocks noGrp="1"/>
          </p:cNvSpPr>
          <p:nvPr>
            <p:ph type="sldNum" sz="quarter" idx="12"/>
          </p:nvPr>
        </p:nvSpPr>
        <p:spPr/>
        <p:txBody>
          <a:bodyPr/>
          <a:lstStyle/>
          <a:p>
            <a:fld id="{9397E6CA-6123-4EAD-8BFA-F543D64516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6" name="Slide Number Placeholder 5"/>
          <p:cNvSpPr>
            <a:spLocks noGrp="1"/>
          </p:cNvSpPr>
          <p:nvPr>
            <p:ph type="sldNum" sz="quarter" idx="12"/>
          </p:nvPr>
        </p:nvSpPr>
        <p:spPr/>
        <p:txBody>
          <a:bodyPr/>
          <a:lstStyle/>
          <a:p>
            <a:fld id="{7112DBAD-F671-48C5-AF46-BD9D70C66B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6" name="Slide Number Placeholder 5"/>
          <p:cNvSpPr>
            <a:spLocks noGrp="1"/>
          </p:cNvSpPr>
          <p:nvPr>
            <p:ph type="sldNum" sz="quarter" idx="12"/>
          </p:nvPr>
        </p:nvSpPr>
        <p:spPr/>
        <p:txBody>
          <a:bodyPr/>
          <a:lstStyle/>
          <a:p>
            <a:fld id="{073E2B8A-15A9-4E39-92C5-0531337455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6" name="Slide Number Placeholder 5"/>
          <p:cNvSpPr>
            <a:spLocks noGrp="1"/>
          </p:cNvSpPr>
          <p:nvPr>
            <p:ph type="sldNum" sz="quarter" idx="12"/>
          </p:nvPr>
        </p:nvSpPr>
        <p:spPr/>
        <p:txBody>
          <a:bodyPr/>
          <a:lstStyle/>
          <a:p>
            <a:fld id="{64E1F313-0396-4A46-B14D-4AF132E8C9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6" name="Slide Number Placeholder 5"/>
          <p:cNvSpPr>
            <a:spLocks noGrp="1"/>
          </p:cNvSpPr>
          <p:nvPr>
            <p:ph type="sldNum" sz="quarter" idx="12"/>
          </p:nvPr>
        </p:nvSpPr>
        <p:spPr/>
        <p:txBody>
          <a:bodyPr/>
          <a:lstStyle/>
          <a:p>
            <a:fld id="{4B0DE7FD-9CFF-4F7B-8151-F3AC670DF9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7" name="Slide Number Placeholder 6"/>
          <p:cNvSpPr>
            <a:spLocks noGrp="1"/>
          </p:cNvSpPr>
          <p:nvPr>
            <p:ph type="sldNum" sz="quarter" idx="12"/>
          </p:nvPr>
        </p:nvSpPr>
        <p:spPr/>
        <p:txBody>
          <a:bodyPr/>
          <a:lstStyle/>
          <a:p>
            <a:fld id="{A155C839-CEDF-4709-8342-4BFF4D53C1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9" name="Slide Number Placeholder 8"/>
          <p:cNvSpPr>
            <a:spLocks noGrp="1"/>
          </p:cNvSpPr>
          <p:nvPr>
            <p:ph type="sldNum" sz="quarter" idx="12"/>
          </p:nvPr>
        </p:nvSpPr>
        <p:spPr/>
        <p:txBody>
          <a:bodyPr/>
          <a:lstStyle/>
          <a:p>
            <a:fld id="{51AC209F-BE8A-4F38-AFDB-5481EF0B19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5" name="Slide Number Placeholder 4"/>
          <p:cNvSpPr>
            <a:spLocks noGrp="1"/>
          </p:cNvSpPr>
          <p:nvPr>
            <p:ph type="sldNum" sz="quarter" idx="12"/>
          </p:nvPr>
        </p:nvSpPr>
        <p:spPr/>
        <p:txBody>
          <a:bodyPr/>
          <a:lstStyle/>
          <a:p>
            <a:fld id="{FFCD926A-E9DA-48AB-A344-5E96D028F6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4" name="Slide Number Placeholder 3"/>
          <p:cNvSpPr>
            <a:spLocks noGrp="1"/>
          </p:cNvSpPr>
          <p:nvPr>
            <p:ph type="sldNum" sz="quarter" idx="12"/>
          </p:nvPr>
        </p:nvSpPr>
        <p:spPr/>
        <p:txBody>
          <a:bodyPr/>
          <a:lstStyle/>
          <a:p>
            <a:fld id="{9363F4A2-12C2-4D85-BA9D-8AEB69CFDD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7" name="Slide Number Placeholder 6"/>
          <p:cNvSpPr>
            <a:spLocks noGrp="1"/>
          </p:cNvSpPr>
          <p:nvPr>
            <p:ph type="sldNum" sz="quarter" idx="12"/>
          </p:nvPr>
        </p:nvSpPr>
        <p:spPr/>
        <p:txBody>
          <a:bodyPr/>
          <a:lstStyle/>
          <a:p>
            <a:fld id="{2919B78E-7F18-4B0D-BCAF-0515AE2571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CDA8E09-D850-4B23-95FB-892FEDBCDA3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Mohammad Kamrul Arefin, MSc. in Quantitative Finance, University of Glasgow</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FCFC76-DCFB-48B8-BF71-E57C62BAACC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838200" y="1371600"/>
            <a:ext cx="7851775" cy="1828800"/>
          </a:xfrm>
        </p:spPr>
        <p:txBody>
          <a:bodyPr>
            <a:normAutofit/>
          </a:bodyPr>
          <a:lstStyle/>
          <a:p>
            <a:pPr algn="ctr"/>
            <a:r>
              <a:rPr lang="en-US" dirty="0" smtClean="0"/>
              <a:t>FIN </a:t>
            </a:r>
            <a:r>
              <a:rPr lang="en-US" dirty="0" smtClean="0"/>
              <a:t>6160</a:t>
            </a:r>
            <a:r>
              <a:rPr lang="en-US" dirty="0" smtClean="0"/>
              <a:t/>
            </a:r>
            <a:br>
              <a:rPr lang="en-US" dirty="0" smtClean="0"/>
            </a:br>
            <a:r>
              <a:rPr lang="en-US" dirty="0" smtClean="0"/>
              <a:t>Investment Theory</a:t>
            </a:r>
            <a:endParaRPr lang="en-US" dirty="0"/>
          </a:p>
        </p:txBody>
      </p:sp>
      <p:sp>
        <p:nvSpPr>
          <p:cNvPr id="2051" name="Rectangle 3"/>
          <p:cNvSpPr>
            <a:spLocks noGrp="1" noChangeArrowheads="1"/>
          </p:cNvSpPr>
          <p:nvPr>
            <p:ph type="subTitle" idx="4294967295"/>
          </p:nvPr>
        </p:nvSpPr>
        <p:spPr>
          <a:xfrm>
            <a:off x="755650" y="3276600"/>
            <a:ext cx="7854950" cy="1752600"/>
          </a:xfrm>
        </p:spPr>
        <p:txBody>
          <a:bodyPr/>
          <a:lstStyle/>
          <a:p>
            <a:pPr algn="ctr"/>
            <a:endParaRPr lang="en-US" sz="3600" dirty="0" smtClean="0"/>
          </a:p>
          <a:p>
            <a:pPr marL="0" indent="0" algn="ctr">
              <a:buNone/>
            </a:pPr>
            <a:r>
              <a:rPr lang="en-US" sz="3600" dirty="0" smtClean="0"/>
              <a:t>Lecture 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10</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
        <p:nvSpPr>
          <p:cNvPr id="6" name="Rectangle 3"/>
          <p:cNvSpPr txBox="1">
            <a:spLocks noChangeArrowheads="1"/>
          </p:cNvSpPr>
          <p:nvPr/>
        </p:nvSpPr>
        <p:spPr>
          <a:xfrm>
            <a:off x="304800" y="838200"/>
            <a:ext cx="8610600" cy="43434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200" b="1" u="sng" dirty="0" smtClean="0">
                <a:effectLst>
                  <a:outerShdw blurRad="38100" dist="38100" dir="2700000" algn="tl">
                    <a:srgbClr val="C0C0C0"/>
                  </a:outerShdw>
                </a:effectLst>
                <a:latin typeface="Times New Roman" pitchFamily="18" charset="0"/>
                <a:cs typeface="Times New Roman" pitchFamily="18" charset="0"/>
              </a:rPr>
              <a:t>Stocks:</a:t>
            </a:r>
          </a:p>
          <a:p>
            <a:pPr marL="457200" indent="-457200" algn="just" fontAlgn="auto">
              <a:lnSpc>
                <a:spcPct val="110000"/>
              </a:lnSpc>
              <a:spcBef>
                <a:spcPct val="20000"/>
              </a:spcBef>
              <a:spcAft>
                <a:spcPts val="0"/>
              </a:spcAft>
              <a:buSzPct val="95000"/>
              <a:buFont typeface="Wingdings" pitchFamily="2" charset="2"/>
              <a:buChar char="Ø"/>
              <a:defRPr/>
            </a:pPr>
            <a:r>
              <a:rPr lang="en-US" sz="2200" dirty="0">
                <a:effectLst>
                  <a:outerShdw blurRad="38100" dist="38100" dir="2700000" algn="tl">
                    <a:srgbClr val="C0C0C0"/>
                  </a:outerShdw>
                </a:effectLst>
                <a:latin typeface="Times New Roman" pitchFamily="18" charset="0"/>
                <a:cs typeface="Times New Roman" pitchFamily="18" charset="0"/>
              </a:rPr>
              <a:t>Stocks (also referred to as equity securities) are certificates representing partial ownership in the corporations that issued them. </a:t>
            </a:r>
          </a:p>
          <a:p>
            <a:pPr marL="457200" indent="-457200" algn="just" fontAlgn="auto">
              <a:lnSpc>
                <a:spcPct val="110000"/>
              </a:lnSpc>
              <a:spcBef>
                <a:spcPct val="20000"/>
              </a:spcBef>
              <a:spcAft>
                <a:spcPts val="0"/>
              </a:spcAft>
              <a:buSzPct val="95000"/>
              <a:buFont typeface="Wingdings" pitchFamily="2" charset="2"/>
              <a:buChar char="Ø"/>
              <a:defRPr/>
            </a:pPr>
            <a:r>
              <a:rPr lang="en-US" sz="2200" dirty="0">
                <a:effectLst>
                  <a:outerShdw blurRad="38100" dist="38100" dir="2700000" algn="tl">
                    <a:srgbClr val="C0C0C0"/>
                  </a:outerShdw>
                </a:effectLst>
                <a:latin typeface="Times New Roman" pitchFamily="18" charset="0"/>
                <a:cs typeface="Times New Roman" pitchFamily="18" charset="0"/>
              </a:rPr>
              <a:t>Stocks are classified as capital market securities because they have no maturity and therefore serve as a long term source of funds. </a:t>
            </a:r>
          </a:p>
          <a:p>
            <a:pPr marL="457200" indent="-457200" algn="just" fontAlgn="auto">
              <a:lnSpc>
                <a:spcPct val="110000"/>
              </a:lnSpc>
              <a:spcBef>
                <a:spcPct val="20000"/>
              </a:spcBef>
              <a:spcAft>
                <a:spcPts val="0"/>
              </a:spcAft>
              <a:buSzPct val="95000"/>
              <a:buFont typeface="Wingdings" pitchFamily="2" charset="2"/>
              <a:buChar char="Ø"/>
              <a:defRPr/>
            </a:pPr>
            <a:r>
              <a:rPr lang="en-US" sz="2200" dirty="0" smtClean="0">
                <a:effectLst>
                  <a:outerShdw blurRad="38100" dist="38100" dir="2700000" algn="tl">
                    <a:srgbClr val="C0C0C0"/>
                  </a:outerShdw>
                </a:effectLst>
                <a:latin typeface="Times New Roman" pitchFamily="18" charset="0"/>
                <a:cs typeface="Times New Roman" pitchFamily="18" charset="0"/>
              </a:rPr>
              <a:t>Some corporations provide income to their stockholders by distributing a portion of their quarterly or yearly income in the form of dividends while others retain and reinvest all of their earnings, which allows them more potential for growth. </a:t>
            </a:r>
          </a:p>
          <a:p>
            <a:pPr marL="457200" indent="-457200" algn="just" fontAlgn="auto">
              <a:lnSpc>
                <a:spcPct val="110000"/>
              </a:lnSpc>
              <a:spcBef>
                <a:spcPct val="20000"/>
              </a:spcBef>
              <a:spcAft>
                <a:spcPts val="0"/>
              </a:spcAft>
              <a:buSzPct val="95000"/>
              <a:buFont typeface="Wingdings" pitchFamily="2" charset="2"/>
              <a:buChar char="Ø"/>
              <a:defRPr/>
            </a:pPr>
            <a:r>
              <a:rPr lang="en-US" sz="2200" dirty="0" smtClean="0">
                <a:effectLst>
                  <a:outerShdw blurRad="38100" dist="38100" dir="2700000" algn="tl">
                    <a:srgbClr val="C0C0C0"/>
                  </a:outerShdw>
                </a:effectLst>
                <a:latin typeface="Times New Roman" pitchFamily="18" charset="0"/>
                <a:cs typeface="Times New Roman" pitchFamily="18" charset="0"/>
              </a:rPr>
              <a:t>Investors can earn a return from stocks in the form of periodic dividends and a capital gain when they sell the stock. </a:t>
            </a:r>
          </a:p>
          <a:p>
            <a:pPr marL="457200" indent="-457200" algn="just" fontAlgn="auto">
              <a:lnSpc>
                <a:spcPct val="110000"/>
              </a:lnSpc>
              <a:spcBef>
                <a:spcPct val="20000"/>
              </a:spcBef>
              <a:spcAft>
                <a:spcPts val="0"/>
              </a:spcAft>
              <a:buSzPct val="95000"/>
              <a:buFont typeface="Wingdings" pitchFamily="2" charset="2"/>
              <a:buChar char="Ø"/>
              <a:defRPr/>
            </a:pPr>
            <a:r>
              <a:rPr lang="en-US" sz="2200" dirty="0" smtClean="0">
                <a:effectLst>
                  <a:outerShdw blurRad="38100" dist="38100" dir="2700000" algn="tl">
                    <a:srgbClr val="C0C0C0"/>
                  </a:outerShdw>
                </a:effectLst>
                <a:latin typeface="Times New Roman" pitchFamily="18" charset="0"/>
                <a:cs typeface="Times New Roman" pitchFamily="18" charset="0"/>
              </a:rPr>
              <a:t>Equity securities have a higher expected return than most long term debt securities but also exhibit a higher degree of risk.</a:t>
            </a:r>
          </a:p>
        </p:txBody>
      </p:sp>
    </p:spTree>
    <p:extLst>
      <p:ext uri="{BB962C8B-B14F-4D97-AF65-F5344CB8AC3E}">
        <p14:creationId xmlns:p14="http://schemas.microsoft.com/office/powerpoint/2010/main" val="110787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up)">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11</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
        <p:nvSpPr>
          <p:cNvPr id="6" name="Rectangle 3"/>
          <p:cNvSpPr txBox="1">
            <a:spLocks noChangeArrowheads="1"/>
          </p:cNvSpPr>
          <p:nvPr/>
        </p:nvSpPr>
        <p:spPr>
          <a:xfrm>
            <a:off x="304800" y="1143000"/>
            <a:ext cx="8610600" cy="20574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200" b="1" u="sng" dirty="0" smtClean="0">
                <a:effectLst>
                  <a:outerShdw blurRad="38100" dist="38100" dir="2700000" algn="tl">
                    <a:srgbClr val="C0C0C0"/>
                  </a:outerShdw>
                </a:effectLst>
                <a:latin typeface="Times New Roman" pitchFamily="18" charset="0"/>
                <a:cs typeface="Times New Roman" pitchFamily="18" charset="0"/>
              </a:rPr>
              <a:t>Derivative Securities:</a:t>
            </a:r>
          </a:p>
          <a:p>
            <a:pPr marL="457200" indent="-457200" algn="just" fontAlgn="auto">
              <a:lnSpc>
                <a:spcPct val="110000"/>
              </a:lnSpc>
              <a:spcBef>
                <a:spcPct val="20000"/>
              </a:spcBef>
              <a:spcAft>
                <a:spcPts val="0"/>
              </a:spcAft>
              <a:buSzPct val="95000"/>
              <a:buFont typeface="Wingdings" pitchFamily="2" charset="2"/>
              <a:buChar char="Ø"/>
              <a:defRPr/>
            </a:pPr>
            <a:r>
              <a:rPr lang="en-US" sz="2200" dirty="0" smtClean="0">
                <a:effectLst>
                  <a:outerShdw blurRad="38100" dist="38100" dir="2700000" algn="tl">
                    <a:srgbClr val="C0C0C0"/>
                  </a:outerShdw>
                </a:effectLst>
                <a:latin typeface="Times New Roman" pitchFamily="18" charset="0"/>
                <a:cs typeface="Times New Roman" pitchFamily="18" charset="0"/>
              </a:rPr>
              <a:t>Derivative securities are financial contracts whose values are derived from the values of underlying assets (such as debt securities or equity securities). Many derivative securities enable investors to engage in speculation and risk management. </a:t>
            </a:r>
          </a:p>
        </p:txBody>
      </p:sp>
    </p:spTree>
    <p:extLst>
      <p:ext uri="{BB962C8B-B14F-4D97-AF65-F5344CB8AC3E}">
        <p14:creationId xmlns:p14="http://schemas.microsoft.com/office/powerpoint/2010/main" val="338323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12</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
        <p:nvSpPr>
          <p:cNvPr id="6" name="Rectangle 3"/>
          <p:cNvSpPr txBox="1">
            <a:spLocks noChangeArrowheads="1"/>
          </p:cNvSpPr>
          <p:nvPr/>
        </p:nvSpPr>
        <p:spPr>
          <a:xfrm>
            <a:off x="304800" y="381000"/>
            <a:ext cx="8610600" cy="20574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200" b="1" u="sng" dirty="0" smtClean="0">
                <a:effectLst>
                  <a:outerShdw blurRad="38100" dist="38100" dir="2700000" algn="tl">
                    <a:srgbClr val="C0C0C0"/>
                  </a:outerShdw>
                </a:effectLst>
                <a:latin typeface="Times New Roman" pitchFamily="18" charset="0"/>
                <a:cs typeface="Times New Roman" pitchFamily="18" charset="0"/>
              </a:rPr>
              <a:t>The Investment Process (Saving, Investing, Safe Investing)</a:t>
            </a:r>
            <a:r>
              <a:rPr lang="en-US" sz="2200" b="1" u="sng" dirty="0" smtClean="0">
                <a:effectLst>
                  <a:outerShdw blurRad="38100" dist="38100" dir="2700000" algn="tl">
                    <a:srgbClr val="C0C0C0"/>
                  </a:outerShdw>
                </a:effectLst>
                <a:latin typeface="Times New Roman" pitchFamily="18" charset="0"/>
                <a:cs typeface="Times New Roman" pitchFamily="18" charset="0"/>
              </a:rPr>
              <a:t>:</a:t>
            </a:r>
            <a:endParaRPr lang="en-US" sz="2200" b="1" u="sng" dirty="0" smtClean="0">
              <a:effectLst>
                <a:outerShdw blurRad="38100" dist="38100" dir="2700000" algn="tl">
                  <a:srgbClr val="C0C0C0"/>
                </a:outerShdw>
              </a:effectLst>
              <a:latin typeface="Times New Roman" pitchFamily="18" charset="0"/>
              <a:cs typeface="Times New Roman" pitchFamily="18" charset="0"/>
            </a:endParaRPr>
          </a:p>
          <a:p>
            <a:pPr marL="457200" indent="-457200" algn="just" fontAlgn="auto">
              <a:lnSpc>
                <a:spcPct val="110000"/>
              </a:lnSpc>
              <a:spcBef>
                <a:spcPct val="20000"/>
              </a:spcBef>
              <a:spcAft>
                <a:spcPts val="0"/>
              </a:spcAft>
              <a:buSzPct val="95000"/>
              <a:buFont typeface="Wingdings" pitchFamily="2" charset="2"/>
              <a:buChar char="Ø"/>
              <a:defRPr/>
            </a:pPr>
            <a:r>
              <a:rPr lang="en-US" sz="2200" dirty="0" smtClean="0">
                <a:effectLst>
                  <a:outerShdw blurRad="38100" dist="38100" dir="2700000" algn="tl">
                    <a:srgbClr val="C0C0C0"/>
                  </a:outerShdw>
                </a:effectLst>
                <a:latin typeface="Times New Roman" pitchFamily="18" charset="0"/>
                <a:cs typeface="Times New Roman" pitchFamily="18" charset="0"/>
              </a:rPr>
              <a:t>Saving means not spending all of your current income on consumption. Investing, on the other hand, is choosing what assets to hold. One may choose to invest in safe assets, risky assets, or a combination of both. Safe investment is when one invest in risk-free asset (saving in an insured bank account).</a:t>
            </a:r>
          </a:p>
          <a:p>
            <a:pPr marL="457200" indent="-457200" algn="just" fontAlgn="auto">
              <a:lnSpc>
                <a:spcPct val="110000"/>
              </a:lnSpc>
              <a:spcBef>
                <a:spcPct val="20000"/>
              </a:spcBef>
              <a:spcAft>
                <a:spcPts val="0"/>
              </a:spcAft>
              <a:buSzPct val="95000"/>
              <a:buFont typeface="Wingdings" pitchFamily="2" charset="2"/>
              <a:buChar char="Ø"/>
              <a:defRPr/>
            </a:pPr>
            <a:r>
              <a:rPr lang="en-US" sz="2200" dirty="0" smtClean="0">
                <a:effectLst>
                  <a:outerShdw blurRad="38100" dist="38100" dir="2700000" algn="tl">
                    <a:srgbClr val="C0C0C0"/>
                  </a:outerShdw>
                </a:effectLst>
                <a:latin typeface="Times New Roman" pitchFamily="18" charset="0"/>
                <a:cs typeface="Times New Roman" pitchFamily="18" charset="0"/>
              </a:rPr>
              <a:t>An investor’s portfolio is simply his collection of investment assets. Once the portfolio is established it is updated or rebalanced by selling existing securities and using the proceeds to buy new securities, by investing additional funds to increase the overall size of the portfolio or by selling securities to decrease the size of the portfolio. </a:t>
            </a:r>
          </a:p>
          <a:p>
            <a:pPr marL="457200" indent="-457200" algn="just" fontAlgn="auto">
              <a:lnSpc>
                <a:spcPct val="110000"/>
              </a:lnSpc>
              <a:spcBef>
                <a:spcPct val="20000"/>
              </a:spcBef>
              <a:spcAft>
                <a:spcPts val="0"/>
              </a:spcAft>
              <a:buSzPct val="95000"/>
              <a:buFont typeface="Wingdings" pitchFamily="2" charset="2"/>
              <a:buChar char="Ø"/>
              <a:defRPr/>
            </a:pPr>
            <a:r>
              <a:rPr lang="en-US" sz="2200" dirty="0" smtClean="0">
                <a:effectLst>
                  <a:outerShdw blurRad="38100" dist="38100" dir="2700000" algn="tl">
                    <a:srgbClr val="C0C0C0"/>
                  </a:outerShdw>
                </a:effectLst>
                <a:latin typeface="Times New Roman" pitchFamily="18" charset="0"/>
                <a:cs typeface="Times New Roman" pitchFamily="18" charset="0"/>
              </a:rPr>
              <a:t>Investors make two types of decisions in constructing their portfolios. The asset allocation decision is the choice among these broad asset classes, while the security selection decision is choice of which particular securities to hold within each asset class.  </a:t>
            </a:r>
            <a:endParaRPr lang="en-US" sz="2200" dirty="0" smtClean="0">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7151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13</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
        <p:nvSpPr>
          <p:cNvPr id="6" name="Rectangle 3"/>
          <p:cNvSpPr txBox="1">
            <a:spLocks noChangeArrowheads="1"/>
          </p:cNvSpPr>
          <p:nvPr/>
        </p:nvSpPr>
        <p:spPr>
          <a:xfrm>
            <a:off x="304800" y="1066800"/>
            <a:ext cx="8610600" cy="20574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200" b="1" u="sng" dirty="0" smtClean="0">
                <a:effectLst>
                  <a:outerShdw blurRad="38100" dist="38100" dir="2700000" algn="tl">
                    <a:srgbClr val="C0C0C0"/>
                  </a:outerShdw>
                </a:effectLst>
                <a:latin typeface="Times New Roman" pitchFamily="18" charset="0"/>
                <a:cs typeface="Times New Roman" pitchFamily="18" charset="0"/>
              </a:rPr>
              <a:t>Risk-Return Trade-off</a:t>
            </a:r>
            <a:r>
              <a:rPr lang="en-US" sz="2200" b="1" u="sng" dirty="0" smtClean="0">
                <a:effectLst>
                  <a:outerShdw blurRad="38100" dist="38100" dir="2700000" algn="tl">
                    <a:srgbClr val="C0C0C0"/>
                  </a:outerShdw>
                </a:effectLst>
                <a:latin typeface="Times New Roman" pitchFamily="18" charset="0"/>
                <a:cs typeface="Times New Roman" pitchFamily="18" charset="0"/>
              </a:rPr>
              <a:t>:</a:t>
            </a:r>
            <a:endParaRPr lang="en-US" sz="2200" b="1" u="sng" dirty="0" smtClean="0">
              <a:effectLst>
                <a:outerShdw blurRad="38100" dist="38100" dir="2700000" algn="tl">
                  <a:srgbClr val="C0C0C0"/>
                </a:outerShdw>
              </a:effectLst>
              <a:latin typeface="Times New Roman" pitchFamily="18" charset="0"/>
              <a:cs typeface="Times New Roman" pitchFamily="18" charset="0"/>
            </a:endParaRPr>
          </a:p>
          <a:p>
            <a:pPr marL="457200" indent="-457200" algn="just" fontAlgn="auto">
              <a:lnSpc>
                <a:spcPct val="110000"/>
              </a:lnSpc>
              <a:spcBef>
                <a:spcPct val="20000"/>
              </a:spcBef>
              <a:spcAft>
                <a:spcPts val="0"/>
              </a:spcAft>
              <a:buSzPct val="95000"/>
              <a:buFont typeface="Wingdings" pitchFamily="2" charset="2"/>
              <a:buChar char="Ø"/>
              <a:defRPr/>
            </a:pPr>
            <a:r>
              <a:rPr lang="en-US" sz="2200" dirty="0" smtClean="0">
                <a:effectLst>
                  <a:outerShdw blurRad="38100" dist="38100" dir="2700000" algn="tl">
                    <a:srgbClr val="C0C0C0"/>
                  </a:outerShdw>
                </a:effectLst>
                <a:latin typeface="Times New Roman" pitchFamily="18" charset="0"/>
                <a:cs typeface="Times New Roman" pitchFamily="18" charset="0"/>
              </a:rPr>
              <a:t>Investors invest for anticipated future returns, but those returns rarely can be predicted precisely. There will almost always be risk associated with investments. Actual or realized returns will almost always deviate from the expected return anticipated at the start of the investment period. </a:t>
            </a:r>
          </a:p>
          <a:p>
            <a:pPr marL="457200" indent="-457200" algn="just" fontAlgn="auto">
              <a:lnSpc>
                <a:spcPct val="110000"/>
              </a:lnSpc>
              <a:spcBef>
                <a:spcPct val="20000"/>
              </a:spcBef>
              <a:spcAft>
                <a:spcPts val="0"/>
              </a:spcAft>
              <a:buSzPct val="95000"/>
              <a:buFont typeface="Wingdings" pitchFamily="2" charset="2"/>
              <a:buChar char="Ø"/>
              <a:defRPr/>
            </a:pPr>
            <a:r>
              <a:rPr lang="en-US" sz="2200" dirty="0" smtClean="0">
                <a:effectLst>
                  <a:outerShdw blurRad="38100" dist="38100" dir="2700000" algn="tl">
                    <a:srgbClr val="C0C0C0"/>
                  </a:outerShdw>
                </a:effectLst>
                <a:latin typeface="Times New Roman" pitchFamily="18" charset="0"/>
                <a:cs typeface="Times New Roman" pitchFamily="18" charset="0"/>
              </a:rPr>
              <a:t>Investors prefer investments with the highest expected return with lowest possible risk. However, due to high competition there is no free lunch. If investors want higher expected returns, they will have to pay a price in terms of accepting higher investment risk. This is called risk-return trade-off in the security market. </a:t>
            </a:r>
            <a:endParaRPr lang="en-US" sz="2200" dirty="0" smtClean="0">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73735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8915400" cy="762000"/>
          </a:xfrm>
        </p:spPr>
        <p:txBody>
          <a:bodyPr>
            <a:normAutofit/>
          </a:bodyPr>
          <a:lstStyle/>
          <a:p>
            <a:pPr eaLnBrk="1" hangingPunct="1">
              <a:defRPr/>
            </a:pPr>
            <a:r>
              <a:rPr lang="en-US" sz="4400" b="1" dirty="0" smtClean="0">
                <a:solidFill>
                  <a:schemeClr val="tx1"/>
                </a:solidFill>
              </a:rPr>
              <a:t>The Investment Environment</a:t>
            </a:r>
            <a:endParaRPr lang="en-US" sz="4400" b="1" dirty="0" smtClean="0">
              <a:solidFill>
                <a:schemeClr val="tx1"/>
              </a:solidFill>
            </a:endParaRPr>
          </a:p>
        </p:txBody>
      </p:sp>
      <p:sp>
        <p:nvSpPr>
          <p:cNvPr id="12" name="Rectangle 3"/>
          <p:cNvSpPr txBox="1">
            <a:spLocks noChangeArrowheads="1"/>
          </p:cNvSpPr>
          <p:nvPr/>
        </p:nvSpPr>
        <p:spPr>
          <a:xfrm>
            <a:off x="304800" y="1219200"/>
            <a:ext cx="8610600" cy="41910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kumimoji="0" lang="en-US" sz="2500" b="1"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Investmen</a:t>
            </a:r>
            <a:r>
              <a:rPr kumimoji="0" lang="en-US" sz="2500"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t: An investment is the current commitment of money</a:t>
            </a:r>
            <a:r>
              <a:rPr kumimoji="0" lang="en-US" sz="2500" i="0" u="none" strike="noStrike" kern="1200" cap="none" spc="0" normalizeH="0" noProof="0" dirty="0" smtClean="0">
                <a:ln>
                  <a:noFill/>
                </a:ln>
                <a:effectLst>
                  <a:outerShdw blurRad="38100" dist="38100" dir="2700000" algn="tl">
                    <a:srgbClr val="C0C0C0"/>
                  </a:outerShdw>
                </a:effectLst>
                <a:uLnTx/>
                <a:uFillTx/>
                <a:latin typeface="Times New Roman" pitchFamily="18" charset="0"/>
                <a:cs typeface="Times New Roman" pitchFamily="18" charset="0"/>
              </a:rPr>
              <a:t> or other resources in the expectation of reaping future benefits.</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500" dirty="0" smtClean="0">
                <a:effectLst>
                  <a:outerShdw blurRad="38100" dist="38100" dir="2700000" algn="tl">
                    <a:srgbClr val="C0C0C0"/>
                  </a:outerShdw>
                </a:effectLst>
                <a:latin typeface="Times New Roman" pitchFamily="18" charset="0"/>
                <a:cs typeface="Times New Roman" pitchFamily="18" charset="0"/>
              </a:rPr>
              <a:t>Example: An individual might purchase shares of stock anticipating that the future proceeds from the shares will justify both the time that her money is tied up as well as the risk of the investment. </a:t>
            </a:r>
            <a:endParaRPr kumimoji="0" lang="en-US" sz="2500" i="0" u="none" strike="noStrike" kern="1200" cap="none" spc="0" normalizeH="0" noProof="0" dirty="0" smtClean="0">
              <a:ln>
                <a:noFill/>
              </a:ln>
              <a:effectLst>
                <a:outerShdw blurRad="38100" dist="38100" dir="2700000" algn="tl">
                  <a:srgbClr val="C0C0C0"/>
                </a:outerShdw>
              </a:effectLst>
              <a:uLnTx/>
              <a:uFillTx/>
              <a:latin typeface="Times New Roman" pitchFamily="18" charset="0"/>
              <a:cs typeface="Times New Roman" pitchFamily="18" charset="0"/>
            </a:endParaRP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500" baseline="0" dirty="0" smtClean="0">
                <a:effectLst>
                  <a:outerShdw blurRad="38100" dist="38100" dir="2700000" algn="tl">
                    <a:srgbClr val="C0C0C0"/>
                  </a:outerShdw>
                </a:effectLst>
                <a:latin typeface="Times New Roman" pitchFamily="18" charset="0"/>
                <a:cs typeface="Times New Roman" pitchFamily="18" charset="0"/>
              </a:rPr>
              <a:t>Investment decisions are made in an environment where higher</a:t>
            </a:r>
            <a:r>
              <a:rPr lang="en-US" sz="2500" dirty="0" smtClean="0">
                <a:effectLst>
                  <a:outerShdw blurRad="38100" dist="38100" dir="2700000" algn="tl">
                    <a:srgbClr val="C0C0C0"/>
                  </a:outerShdw>
                </a:effectLst>
                <a:latin typeface="Times New Roman" pitchFamily="18" charset="0"/>
                <a:cs typeface="Times New Roman" pitchFamily="18" charset="0"/>
              </a:rPr>
              <a:t> returns usually can be obtained only at the price of greater risk and in which it is rare to find assets that are so mispriced as to be obvious bargains. Thus risk-return trade off and the efficient pricing of financial assets are central to the investment process. </a:t>
            </a:r>
            <a:endParaRPr kumimoji="0" lang="en-US" sz="250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2</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up)">
                                      <p:cBhvr>
                                        <p:cTn id="17"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5943600" cy="762000"/>
          </a:xfrm>
        </p:spPr>
        <p:txBody>
          <a:bodyPr>
            <a:normAutofit/>
          </a:bodyPr>
          <a:lstStyle/>
          <a:p>
            <a:pPr eaLnBrk="1" hangingPunct="1">
              <a:defRPr/>
            </a:pPr>
            <a:r>
              <a:rPr lang="en-US" sz="3200" b="1" dirty="0" smtClean="0">
                <a:solidFill>
                  <a:schemeClr val="tx1"/>
                </a:solidFill>
              </a:rPr>
              <a:t>Real Assets </a:t>
            </a:r>
            <a:r>
              <a:rPr lang="en-US" sz="3200" b="1" dirty="0" err="1" smtClean="0">
                <a:solidFill>
                  <a:schemeClr val="tx1"/>
                </a:solidFill>
              </a:rPr>
              <a:t>vs</a:t>
            </a:r>
            <a:r>
              <a:rPr lang="en-US" sz="3200" b="1" dirty="0" smtClean="0">
                <a:solidFill>
                  <a:schemeClr val="tx1"/>
                </a:solidFill>
              </a:rPr>
              <a:t> Financial Assets</a:t>
            </a:r>
            <a:endParaRPr lang="en-US" sz="3200" b="1" dirty="0" smtClean="0">
              <a:solidFill>
                <a:schemeClr val="tx1"/>
              </a:solidFill>
            </a:endParaRPr>
          </a:p>
        </p:txBody>
      </p:sp>
      <p:sp>
        <p:nvSpPr>
          <p:cNvPr id="12" name="Rectangle 3"/>
          <p:cNvSpPr txBox="1">
            <a:spLocks noChangeArrowheads="1"/>
          </p:cNvSpPr>
          <p:nvPr/>
        </p:nvSpPr>
        <p:spPr>
          <a:xfrm>
            <a:off x="304800" y="1219200"/>
            <a:ext cx="8610600" cy="41910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kumimoji="0" lang="en-US" sz="2500" b="1"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Real Assets</a:t>
            </a:r>
            <a:r>
              <a:rPr kumimoji="0" lang="en-US" sz="2500"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 The material</a:t>
            </a:r>
            <a:r>
              <a:rPr kumimoji="0" lang="en-US" sz="2500" i="0" u="none" strike="noStrike" kern="1200" cap="none" spc="0" normalizeH="0" noProof="0" dirty="0" smtClean="0">
                <a:ln>
                  <a:noFill/>
                </a:ln>
                <a:effectLst>
                  <a:outerShdw blurRad="38100" dist="38100" dir="2700000" algn="tl">
                    <a:srgbClr val="C0C0C0"/>
                  </a:outerShdw>
                </a:effectLst>
                <a:uLnTx/>
                <a:uFillTx/>
                <a:latin typeface="Times New Roman" pitchFamily="18" charset="0"/>
                <a:cs typeface="Times New Roman" pitchFamily="18" charset="0"/>
              </a:rPr>
              <a:t> wealth of real assets of the economy is ultimately determined by its productive capacity –goods and services it can produce. E.g. real assets are land, buildings, machines, and knowledge that can be used to produce goods and services. </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500" b="1" dirty="0" smtClean="0">
                <a:effectLst>
                  <a:outerShdw blurRad="38100" dist="38100" dir="2700000" algn="tl">
                    <a:srgbClr val="C0C0C0"/>
                  </a:outerShdw>
                </a:effectLst>
                <a:latin typeface="Times New Roman" pitchFamily="18" charset="0"/>
                <a:cs typeface="Times New Roman" pitchFamily="18" charset="0"/>
              </a:rPr>
              <a:t>Financial Assets</a:t>
            </a:r>
            <a:r>
              <a:rPr lang="en-US" sz="2500" dirty="0" smtClean="0">
                <a:effectLst>
                  <a:outerShdw blurRad="38100" dist="38100" dir="2700000" algn="tl">
                    <a:srgbClr val="C0C0C0"/>
                  </a:outerShdw>
                </a:effectLst>
                <a:latin typeface="Times New Roman" pitchFamily="18" charset="0"/>
                <a:cs typeface="Times New Roman" pitchFamily="18" charset="0"/>
              </a:rPr>
              <a:t>: Financial assets such as securities (stocks, bonds, option, futures etc.) are no more than sheets of paper or, more likely, computer entries and do not contribute directly to the productive capacity of the economy. Instead, these assets are the means by which individuals in the well developed economies hold their claims on real assets. </a:t>
            </a:r>
            <a:endParaRPr kumimoji="0" lang="en-US" sz="250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3</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Tree>
    <p:extLst>
      <p:ext uri="{BB962C8B-B14F-4D97-AF65-F5344CB8AC3E}">
        <p14:creationId xmlns:p14="http://schemas.microsoft.com/office/powerpoint/2010/main" val="212542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5943600" cy="762000"/>
          </a:xfrm>
        </p:spPr>
        <p:txBody>
          <a:bodyPr>
            <a:normAutofit/>
          </a:bodyPr>
          <a:lstStyle/>
          <a:p>
            <a:pPr eaLnBrk="1" hangingPunct="1">
              <a:defRPr/>
            </a:pPr>
            <a:r>
              <a:rPr lang="en-US" sz="3200" b="1" dirty="0" smtClean="0">
                <a:solidFill>
                  <a:schemeClr val="tx1"/>
                </a:solidFill>
              </a:rPr>
              <a:t>Real Assets </a:t>
            </a:r>
            <a:r>
              <a:rPr lang="en-US" sz="3200" b="1" dirty="0" err="1" smtClean="0">
                <a:solidFill>
                  <a:schemeClr val="tx1"/>
                </a:solidFill>
              </a:rPr>
              <a:t>vs</a:t>
            </a:r>
            <a:r>
              <a:rPr lang="en-US" sz="3200" b="1" dirty="0" smtClean="0">
                <a:solidFill>
                  <a:schemeClr val="tx1"/>
                </a:solidFill>
              </a:rPr>
              <a:t> Financial Assets</a:t>
            </a:r>
            <a:endParaRPr lang="en-US" sz="3200" b="1" dirty="0" smtClean="0">
              <a:solidFill>
                <a:schemeClr val="tx1"/>
              </a:solidFill>
            </a:endParaRPr>
          </a:p>
        </p:txBody>
      </p:sp>
      <p:sp>
        <p:nvSpPr>
          <p:cNvPr id="12" name="Rectangle 3"/>
          <p:cNvSpPr txBox="1">
            <a:spLocks noChangeArrowheads="1"/>
          </p:cNvSpPr>
          <p:nvPr/>
        </p:nvSpPr>
        <p:spPr>
          <a:xfrm>
            <a:off x="304800" y="1219200"/>
            <a:ext cx="8610600" cy="41910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500" dirty="0" smtClean="0">
                <a:effectLst>
                  <a:outerShdw blurRad="38100" dist="38100" dir="2700000" algn="tl">
                    <a:srgbClr val="C0C0C0"/>
                  </a:outerShdw>
                </a:effectLst>
                <a:latin typeface="Times New Roman" pitchFamily="18" charset="0"/>
                <a:cs typeface="Times New Roman" pitchFamily="18" charset="0"/>
              </a:rPr>
              <a:t>Financial assets are claims to the income generated by real assets. If we can not own our own auto plant (a real asset), we can still buy shares in General Motors or Toyota (financial assets) and thereby share in the income derived from the production of automobiles. </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kumimoji="0" lang="en-US" sz="2500"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While</a:t>
            </a:r>
            <a:r>
              <a:rPr kumimoji="0" lang="en-US" sz="2500" i="0" u="none" strike="noStrike" kern="1200" cap="none" spc="0" normalizeH="0" noProof="0" dirty="0" smtClean="0">
                <a:ln>
                  <a:noFill/>
                </a:ln>
                <a:effectLst>
                  <a:outerShdw blurRad="38100" dist="38100" dir="2700000" algn="tl">
                    <a:srgbClr val="C0C0C0"/>
                  </a:outerShdw>
                </a:effectLst>
                <a:uLnTx/>
                <a:uFillTx/>
                <a:latin typeface="Times New Roman" pitchFamily="18" charset="0"/>
                <a:cs typeface="Times New Roman" pitchFamily="18" charset="0"/>
              </a:rPr>
              <a:t> real assets generate net income to the economy, financial assets simply define the allocation of income or wealth among investors. </a:t>
            </a:r>
            <a:endParaRPr kumimoji="0" lang="en-US" sz="250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4</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Tree>
    <p:extLst>
      <p:ext uri="{BB962C8B-B14F-4D97-AF65-F5344CB8AC3E}">
        <p14:creationId xmlns:p14="http://schemas.microsoft.com/office/powerpoint/2010/main" val="29360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5105400" cy="762000"/>
          </a:xfrm>
        </p:spPr>
        <p:txBody>
          <a:bodyPr>
            <a:normAutofit/>
          </a:bodyPr>
          <a:lstStyle/>
          <a:p>
            <a:pPr eaLnBrk="1" hangingPunct="1">
              <a:defRPr/>
            </a:pPr>
            <a:r>
              <a:rPr lang="en-US" sz="3200" b="1" dirty="0" smtClean="0">
                <a:solidFill>
                  <a:schemeClr val="tx1"/>
                </a:solidFill>
              </a:rPr>
              <a:t>Taxonomy of Financial Asset</a:t>
            </a:r>
            <a:endParaRPr lang="en-US" sz="3200" b="1" dirty="0" smtClean="0">
              <a:solidFill>
                <a:schemeClr val="tx1"/>
              </a:solidFill>
            </a:endParaRPr>
          </a:p>
        </p:txBody>
      </p:sp>
      <p:sp>
        <p:nvSpPr>
          <p:cNvPr id="12" name="Rectangle 3"/>
          <p:cNvSpPr txBox="1">
            <a:spLocks noChangeArrowheads="1"/>
          </p:cNvSpPr>
          <p:nvPr/>
        </p:nvSpPr>
        <p:spPr>
          <a:xfrm>
            <a:off x="304800" y="1219200"/>
            <a:ext cx="8610600" cy="41910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500" b="1" dirty="0" smtClean="0">
                <a:effectLst>
                  <a:outerShdw blurRad="38100" dist="38100" dir="2700000" algn="tl">
                    <a:srgbClr val="C0C0C0"/>
                  </a:outerShdw>
                </a:effectLst>
                <a:latin typeface="Times New Roman" pitchFamily="18" charset="0"/>
                <a:cs typeface="Times New Roman" pitchFamily="18" charset="0"/>
              </a:rPr>
              <a:t>Fixed Income Securities</a:t>
            </a:r>
            <a:r>
              <a:rPr lang="en-US" sz="2500" dirty="0" smtClean="0">
                <a:effectLst>
                  <a:outerShdw blurRad="38100" dist="38100" dir="2700000" algn="tl">
                    <a:srgbClr val="C0C0C0"/>
                  </a:outerShdw>
                </a:effectLst>
                <a:latin typeface="Times New Roman" pitchFamily="18" charset="0"/>
                <a:cs typeface="Times New Roman" pitchFamily="18" charset="0"/>
              </a:rPr>
              <a:t>: Fixed income of debt securities promise either a fixed stream of income or a stream of income that is determined according to a specified formula. </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500" dirty="0" smtClean="0">
                <a:effectLst>
                  <a:outerShdw blurRad="38100" dist="38100" dir="2700000" algn="tl">
                    <a:srgbClr val="C0C0C0"/>
                  </a:outerShdw>
                </a:effectLst>
                <a:latin typeface="Times New Roman" pitchFamily="18" charset="0"/>
                <a:cs typeface="Times New Roman" pitchFamily="18" charset="0"/>
              </a:rPr>
              <a:t>Example: a corporate bond typically would promise that the bondholder will receive a fixed amount of interest each year. Other so called floating rate bonds promise payments that depend on current interest rates. For example, a bond may pay an interest rate that is fixed at 2 percentage points above the rate paid on US treasury bills. </a:t>
            </a:r>
            <a:endParaRPr kumimoji="0" lang="en-US" sz="250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5</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Tree>
    <p:extLst>
      <p:ext uri="{BB962C8B-B14F-4D97-AF65-F5344CB8AC3E}">
        <p14:creationId xmlns:p14="http://schemas.microsoft.com/office/powerpoint/2010/main" val="274206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8915400" cy="762000"/>
          </a:xfrm>
        </p:spPr>
        <p:txBody>
          <a:bodyPr>
            <a:normAutofit/>
          </a:bodyPr>
          <a:lstStyle/>
          <a:p>
            <a:pPr eaLnBrk="1" hangingPunct="1">
              <a:defRPr/>
            </a:pPr>
            <a:r>
              <a:rPr lang="en-US" sz="4400" b="1" dirty="0" smtClean="0">
                <a:solidFill>
                  <a:schemeClr val="tx1"/>
                </a:solidFill>
              </a:rPr>
              <a:t>Securities Traded in Financial Markets</a:t>
            </a:r>
          </a:p>
        </p:txBody>
      </p:sp>
      <p:sp>
        <p:nvSpPr>
          <p:cNvPr id="12" name="Rectangle 3"/>
          <p:cNvSpPr txBox="1">
            <a:spLocks noChangeArrowheads="1"/>
          </p:cNvSpPr>
          <p:nvPr/>
        </p:nvSpPr>
        <p:spPr>
          <a:xfrm>
            <a:off x="304800" y="1066800"/>
            <a:ext cx="8610600" cy="2667000"/>
          </a:xfrm>
          <a:prstGeom prst="rect">
            <a:avLst/>
          </a:prstGeom>
        </p:spPr>
        <p:txBody>
          <a:bodyPr vert="horz">
            <a:norm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kumimoji="0" lang="en-US" sz="3200"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Securities</a:t>
            </a:r>
            <a:r>
              <a:rPr kumimoji="0" lang="en-US" sz="3200" i="0" u="none" strike="noStrike" kern="1200" cap="none" spc="0" normalizeH="0" noProof="0" dirty="0" smtClean="0">
                <a:ln>
                  <a:noFill/>
                </a:ln>
                <a:effectLst>
                  <a:outerShdw blurRad="38100" dist="38100" dir="2700000" algn="tl">
                    <a:srgbClr val="C0C0C0"/>
                  </a:outerShdw>
                </a:effectLst>
                <a:uLnTx/>
                <a:uFillTx/>
                <a:latin typeface="Times New Roman" pitchFamily="18" charset="0"/>
                <a:cs typeface="Times New Roman" pitchFamily="18" charset="0"/>
              </a:rPr>
              <a:t> can be classified as: </a:t>
            </a:r>
          </a:p>
          <a:p>
            <a:pPr lvl="1" indent="17463" algn="just" fontAlgn="auto">
              <a:lnSpc>
                <a:spcPct val="110000"/>
              </a:lnSpc>
              <a:spcBef>
                <a:spcPct val="20000"/>
              </a:spcBef>
              <a:spcAft>
                <a:spcPts val="0"/>
              </a:spcAft>
              <a:buSzPct val="95000"/>
              <a:buFont typeface="Wingdings" pitchFamily="2" charset="2"/>
              <a:buChar char="Ø"/>
              <a:defRPr/>
            </a:pPr>
            <a:r>
              <a:rPr kumimoji="0" lang="en-US" sz="3200" i="0" u="none" strike="noStrike" kern="1200" cap="none" spc="0" normalizeH="0" baseline="0" noProof="0" dirty="0" smtClean="0">
                <a:ln>
                  <a:noFill/>
                </a:ln>
                <a:effectLst/>
                <a:uLnTx/>
                <a:uFillTx/>
                <a:latin typeface="Times New Roman" pitchFamily="18" charset="0"/>
                <a:cs typeface="Times New Roman" pitchFamily="18" charset="0"/>
              </a:rPr>
              <a:t>Money Market Securities</a:t>
            </a:r>
          </a:p>
          <a:p>
            <a:pPr lvl="1" indent="17463" algn="just" fontAlgn="auto">
              <a:lnSpc>
                <a:spcPct val="110000"/>
              </a:lnSpc>
              <a:spcBef>
                <a:spcPct val="20000"/>
              </a:spcBef>
              <a:spcAft>
                <a:spcPts val="0"/>
              </a:spcAft>
              <a:buSzPct val="95000"/>
              <a:buFont typeface="Wingdings" pitchFamily="2" charset="2"/>
              <a:buChar char="Ø"/>
              <a:defRPr/>
            </a:pPr>
            <a:r>
              <a:rPr lang="en-US" sz="3200" dirty="0" smtClean="0">
                <a:latin typeface="Times New Roman" pitchFamily="18" charset="0"/>
                <a:cs typeface="Times New Roman" pitchFamily="18" charset="0"/>
              </a:rPr>
              <a:t>Capital Market Securities</a:t>
            </a:r>
          </a:p>
          <a:p>
            <a:pPr lvl="1" indent="17463" algn="just" fontAlgn="auto">
              <a:lnSpc>
                <a:spcPct val="110000"/>
              </a:lnSpc>
              <a:spcBef>
                <a:spcPct val="20000"/>
              </a:spcBef>
              <a:spcAft>
                <a:spcPts val="0"/>
              </a:spcAft>
              <a:buSzPct val="95000"/>
              <a:buFont typeface="Wingdings" pitchFamily="2" charset="2"/>
              <a:buChar char="Ø"/>
              <a:defRPr/>
            </a:pPr>
            <a:r>
              <a:rPr kumimoji="0" lang="en-US" sz="3200" i="0" u="none" strike="noStrike" kern="1200" cap="none" spc="0" normalizeH="0" baseline="0" noProof="0" dirty="0" smtClean="0">
                <a:ln>
                  <a:noFill/>
                </a:ln>
                <a:effectLst/>
                <a:uLnTx/>
                <a:uFillTx/>
                <a:latin typeface="Times New Roman" pitchFamily="18" charset="0"/>
                <a:cs typeface="Times New Roman" pitchFamily="18" charset="0"/>
              </a:rPr>
              <a:t>Derivative</a:t>
            </a:r>
            <a:r>
              <a:rPr kumimoji="0" lang="en-US" sz="3200" i="0" u="none" strike="noStrike" kern="1200" cap="none" spc="0" normalizeH="0" noProof="0" dirty="0" smtClean="0">
                <a:ln>
                  <a:noFill/>
                </a:ln>
                <a:effectLst/>
                <a:uLnTx/>
                <a:uFillTx/>
                <a:latin typeface="Times New Roman" pitchFamily="18" charset="0"/>
                <a:cs typeface="Times New Roman" pitchFamily="18" charset="0"/>
              </a:rPr>
              <a:t> Securities</a:t>
            </a:r>
            <a:endParaRPr kumimoji="0" lang="en-US" sz="320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6</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
        <p:nvSpPr>
          <p:cNvPr id="6" name="Rectangle 3"/>
          <p:cNvSpPr txBox="1">
            <a:spLocks noChangeArrowheads="1"/>
          </p:cNvSpPr>
          <p:nvPr/>
        </p:nvSpPr>
        <p:spPr>
          <a:xfrm>
            <a:off x="304800" y="3581400"/>
            <a:ext cx="8610600" cy="2971800"/>
          </a:xfrm>
          <a:prstGeom prst="rect">
            <a:avLst/>
          </a:prstGeom>
        </p:spPr>
        <p:txBody>
          <a:bodyPr vert="horz">
            <a:norm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3200" b="1" dirty="0" smtClean="0">
                <a:effectLst>
                  <a:outerShdw blurRad="38100" dist="38100" dir="2700000" algn="tl">
                    <a:srgbClr val="C0C0C0"/>
                  </a:outerShdw>
                </a:effectLst>
                <a:latin typeface="Times New Roman" pitchFamily="18" charset="0"/>
                <a:cs typeface="Times New Roman" pitchFamily="18" charset="0"/>
              </a:rPr>
              <a:t> </a:t>
            </a:r>
            <a:r>
              <a:rPr lang="en-US" sz="3200" dirty="0" smtClean="0">
                <a:effectLst>
                  <a:outerShdw blurRad="38100" dist="38100" dir="2700000" algn="tl">
                    <a:srgbClr val="C0C0C0"/>
                  </a:outerShdw>
                </a:effectLst>
                <a:latin typeface="Times New Roman" pitchFamily="18" charset="0"/>
                <a:cs typeface="Times New Roman" pitchFamily="18" charset="0"/>
              </a:rPr>
              <a:t>Money market securities are debt securities that have a maturity of one year or less. They generally have a relatively high degree of liquidity. Money market securities tend to have a low expected return but also a low degree of risk. </a:t>
            </a:r>
            <a:endParaRPr kumimoji="0" lang="en-US" sz="3200" i="0" u="none" strike="noStrike" kern="1200" cap="none" spc="0" normalizeH="0" noProof="0" dirty="0" smtClean="0">
              <a:ln>
                <a:noFill/>
              </a:ln>
              <a:effectLst>
                <a:outerShdw blurRad="38100" dist="38100" dir="2700000" algn="tl">
                  <a:srgbClr val="C0C0C0"/>
                </a:outerShdw>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89746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up)">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wipe(up)">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up)">
                                      <p:cBhvr>
                                        <p:cTn id="2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P spid="6"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3"/>
          <p:cNvSpPr txBox="1">
            <a:spLocks noChangeArrowheads="1"/>
          </p:cNvSpPr>
          <p:nvPr/>
        </p:nvSpPr>
        <p:spPr>
          <a:xfrm>
            <a:off x="304800" y="838200"/>
            <a:ext cx="8610600" cy="685800"/>
          </a:xfrm>
          <a:prstGeom prst="rect">
            <a:avLst/>
          </a:prstGeom>
        </p:spPr>
        <p:txBody>
          <a:bodyPr vert="horz">
            <a:norm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kumimoji="0" lang="en-US" sz="3200"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Table: Money Market Securities</a:t>
            </a:r>
            <a:endParaRPr kumimoji="0" lang="en-US" sz="320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7</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981134723"/>
              </p:ext>
            </p:extLst>
          </p:nvPr>
        </p:nvGraphicFramePr>
        <p:xfrm>
          <a:off x="533400" y="1437640"/>
          <a:ext cx="8031480" cy="4582160"/>
        </p:xfrm>
        <a:graphic>
          <a:graphicData uri="http://schemas.openxmlformats.org/drawingml/2006/table">
            <a:tbl>
              <a:tblPr firstRow="1" bandRow="1">
                <a:tableStyleId>{5C22544A-7EE6-4342-B048-85BDC9FD1C3A}</a:tableStyleId>
              </a:tblPr>
              <a:tblGrid>
                <a:gridCol w="1981200"/>
                <a:gridCol w="1600200"/>
                <a:gridCol w="1783080"/>
                <a:gridCol w="1295400"/>
                <a:gridCol w="1371600"/>
              </a:tblGrid>
              <a:tr h="370840">
                <a:tc>
                  <a:txBody>
                    <a:bodyPr/>
                    <a:lstStyle/>
                    <a:p>
                      <a:r>
                        <a:rPr lang="en-US" sz="1500" dirty="0" smtClean="0">
                          <a:solidFill>
                            <a:schemeClr val="tx1"/>
                          </a:solidFill>
                          <a:latin typeface="Times New Roman" pitchFamily="18" charset="0"/>
                          <a:cs typeface="Times New Roman" pitchFamily="18" charset="0"/>
                        </a:rPr>
                        <a:t>Money</a:t>
                      </a:r>
                      <a:r>
                        <a:rPr lang="en-US" sz="1500" baseline="0" dirty="0" smtClean="0">
                          <a:solidFill>
                            <a:schemeClr val="tx1"/>
                          </a:solidFill>
                          <a:latin typeface="Times New Roman" pitchFamily="18" charset="0"/>
                          <a:cs typeface="Times New Roman" pitchFamily="18" charset="0"/>
                        </a:rPr>
                        <a:t> Market </a:t>
                      </a:r>
                    </a:p>
                    <a:p>
                      <a:r>
                        <a:rPr lang="en-US" sz="1500" baseline="0" dirty="0" smtClean="0">
                          <a:solidFill>
                            <a:schemeClr val="tx1"/>
                          </a:solidFill>
                          <a:latin typeface="Times New Roman" pitchFamily="18" charset="0"/>
                          <a:cs typeface="Times New Roman" pitchFamily="18" charset="0"/>
                        </a:rPr>
                        <a:t>Securities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Issued by</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Common Investors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Common</a:t>
                      </a:r>
                      <a:r>
                        <a:rPr lang="en-US" sz="1500" baseline="0" dirty="0" smtClean="0">
                          <a:solidFill>
                            <a:schemeClr val="tx1"/>
                          </a:solidFill>
                          <a:latin typeface="Times New Roman" pitchFamily="18" charset="0"/>
                          <a:cs typeface="Times New Roman" pitchFamily="18" charset="0"/>
                        </a:rPr>
                        <a:t> Maturities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Sec.</a:t>
                      </a:r>
                      <a:r>
                        <a:rPr lang="en-US" sz="1500" baseline="0" dirty="0" smtClean="0">
                          <a:solidFill>
                            <a:schemeClr val="tx1"/>
                          </a:solidFill>
                          <a:latin typeface="Times New Roman" pitchFamily="18" charset="0"/>
                          <a:cs typeface="Times New Roman" pitchFamily="18" charset="0"/>
                        </a:rPr>
                        <a:t> </a:t>
                      </a:r>
                      <a:r>
                        <a:rPr lang="en-US" sz="1500" baseline="0" dirty="0" err="1" smtClean="0">
                          <a:solidFill>
                            <a:schemeClr val="tx1"/>
                          </a:solidFill>
                          <a:latin typeface="Times New Roman" pitchFamily="18" charset="0"/>
                          <a:cs typeface="Times New Roman" pitchFamily="18" charset="0"/>
                        </a:rPr>
                        <a:t>Mkt</a:t>
                      </a:r>
                      <a:r>
                        <a:rPr lang="en-US" sz="1500" baseline="0" dirty="0" smtClean="0">
                          <a:solidFill>
                            <a:schemeClr val="tx1"/>
                          </a:solidFill>
                          <a:latin typeface="Times New Roman" pitchFamily="18" charset="0"/>
                          <a:cs typeface="Times New Roman" pitchFamily="18" charset="0"/>
                        </a:rPr>
                        <a:t> </a:t>
                      </a:r>
                    </a:p>
                    <a:p>
                      <a:r>
                        <a:rPr lang="en-US" sz="1500" baseline="0" dirty="0" smtClean="0">
                          <a:solidFill>
                            <a:schemeClr val="tx1"/>
                          </a:solidFill>
                          <a:latin typeface="Times New Roman" pitchFamily="18" charset="0"/>
                          <a:cs typeface="Times New Roman" pitchFamily="18" charset="0"/>
                        </a:rPr>
                        <a:t>Activity</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500" dirty="0" smtClean="0">
                          <a:solidFill>
                            <a:schemeClr val="tx1"/>
                          </a:solidFill>
                          <a:latin typeface="Times New Roman" pitchFamily="18" charset="0"/>
                          <a:cs typeface="Times New Roman" pitchFamily="18" charset="0"/>
                        </a:rPr>
                        <a:t>Treasury Bills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err="1" smtClean="0">
                          <a:solidFill>
                            <a:schemeClr val="tx1"/>
                          </a:solidFill>
                          <a:latin typeface="Times New Roman" pitchFamily="18" charset="0"/>
                          <a:cs typeface="Times New Roman" pitchFamily="18" charset="0"/>
                        </a:rPr>
                        <a:t>Govt</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HH,</a:t>
                      </a:r>
                      <a:r>
                        <a:rPr lang="en-US" sz="1500" baseline="0" dirty="0" smtClean="0">
                          <a:solidFill>
                            <a:schemeClr val="tx1"/>
                          </a:solidFill>
                          <a:latin typeface="Times New Roman" pitchFamily="18" charset="0"/>
                          <a:cs typeface="Times New Roman" pitchFamily="18" charset="0"/>
                        </a:rPr>
                        <a:t> Firms, FI</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13/26 </a:t>
                      </a:r>
                      <a:r>
                        <a:rPr lang="en-US" sz="1500" dirty="0" err="1" smtClean="0">
                          <a:solidFill>
                            <a:schemeClr val="tx1"/>
                          </a:solidFill>
                          <a:latin typeface="Times New Roman" pitchFamily="18" charset="0"/>
                          <a:cs typeface="Times New Roman" pitchFamily="18" charset="0"/>
                        </a:rPr>
                        <a:t>wks</a:t>
                      </a:r>
                      <a:r>
                        <a:rPr lang="en-US" sz="1500" dirty="0" smtClean="0">
                          <a:solidFill>
                            <a:schemeClr val="tx1"/>
                          </a:solidFill>
                          <a:latin typeface="Times New Roman" pitchFamily="18" charset="0"/>
                          <a:cs typeface="Times New Roman" pitchFamily="18" charset="0"/>
                        </a:rPr>
                        <a:t>,</a:t>
                      </a:r>
                      <a:r>
                        <a:rPr lang="en-US" sz="1500" baseline="0" dirty="0" smtClean="0">
                          <a:solidFill>
                            <a:schemeClr val="tx1"/>
                          </a:solidFill>
                          <a:latin typeface="Times New Roman" pitchFamily="18" charset="0"/>
                          <a:cs typeface="Times New Roman" pitchFamily="18" charset="0"/>
                        </a:rPr>
                        <a:t> 1 </a:t>
                      </a:r>
                      <a:r>
                        <a:rPr lang="en-US" sz="1500" baseline="0" dirty="0" err="1" smtClean="0">
                          <a:solidFill>
                            <a:schemeClr val="tx1"/>
                          </a:solidFill>
                          <a:latin typeface="Times New Roman" pitchFamily="18" charset="0"/>
                          <a:cs typeface="Times New Roman" pitchFamily="18" charset="0"/>
                        </a:rPr>
                        <a:t>yr</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High</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500" dirty="0" smtClean="0">
                          <a:solidFill>
                            <a:schemeClr val="tx1"/>
                          </a:solidFill>
                          <a:latin typeface="Times New Roman" pitchFamily="18" charset="0"/>
                          <a:cs typeface="Times New Roman" pitchFamily="18" charset="0"/>
                        </a:rPr>
                        <a:t>Retail</a:t>
                      </a:r>
                      <a:r>
                        <a:rPr lang="en-US" sz="1500" baseline="0" dirty="0" smtClean="0">
                          <a:solidFill>
                            <a:schemeClr val="tx1"/>
                          </a:solidFill>
                          <a:latin typeface="Times New Roman" pitchFamily="18" charset="0"/>
                          <a:cs typeface="Times New Roman" pitchFamily="18" charset="0"/>
                        </a:rPr>
                        <a:t> Certificates of Deposit</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Banks, savings inst.</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HH</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7days</a:t>
                      </a:r>
                      <a:r>
                        <a:rPr lang="en-US" sz="1500" baseline="0" dirty="0" smtClean="0">
                          <a:solidFill>
                            <a:schemeClr val="tx1"/>
                          </a:solidFill>
                          <a:latin typeface="Times New Roman" pitchFamily="18" charset="0"/>
                          <a:cs typeface="Times New Roman" pitchFamily="18" charset="0"/>
                        </a:rPr>
                        <a:t>-5yrs or longer</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None</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500" dirty="0" smtClean="0">
                          <a:solidFill>
                            <a:schemeClr val="tx1"/>
                          </a:solidFill>
                          <a:latin typeface="Times New Roman" pitchFamily="18" charset="0"/>
                          <a:cs typeface="Times New Roman" pitchFamily="18" charset="0"/>
                        </a:rPr>
                        <a:t>Negotiable Certificate</a:t>
                      </a:r>
                      <a:r>
                        <a:rPr lang="en-US" sz="1500" baseline="0" dirty="0" smtClean="0">
                          <a:solidFill>
                            <a:schemeClr val="tx1"/>
                          </a:solidFill>
                          <a:latin typeface="Times New Roman" pitchFamily="18" charset="0"/>
                          <a:cs typeface="Times New Roman" pitchFamily="18" charset="0"/>
                        </a:rPr>
                        <a:t> of Deposit</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Large banks</a:t>
                      </a:r>
                      <a:r>
                        <a:rPr lang="en-US" sz="1500" baseline="0" dirty="0" smtClean="0">
                          <a:solidFill>
                            <a:schemeClr val="tx1"/>
                          </a:solidFill>
                          <a:latin typeface="Times New Roman" pitchFamily="18" charset="0"/>
                          <a:cs typeface="Times New Roman" pitchFamily="18" charset="0"/>
                        </a:rPr>
                        <a:t> and savings inst.</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Firms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2wks-1yr</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Moderate</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500" dirty="0" smtClean="0">
                          <a:solidFill>
                            <a:schemeClr val="tx1"/>
                          </a:solidFill>
                          <a:latin typeface="Times New Roman" pitchFamily="18" charset="0"/>
                          <a:cs typeface="Times New Roman" pitchFamily="18" charset="0"/>
                        </a:rPr>
                        <a:t>Commercial Paper</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Banks,</a:t>
                      </a:r>
                      <a:r>
                        <a:rPr lang="en-US" sz="1500" baseline="0" dirty="0" smtClean="0">
                          <a:solidFill>
                            <a:schemeClr val="tx1"/>
                          </a:solidFill>
                          <a:latin typeface="Times New Roman" pitchFamily="18" charset="0"/>
                          <a:cs typeface="Times New Roman" pitchFamily="18" charset="0"/>
                        </a:rPr>
                        <a:t> finance companies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Firms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1day-270day</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Low</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500" dirty="0" smtClean="0">
                          <a:solidFill>
                            <a:schemeClr val="tx1"/>
                          </a:solidFill>
                          <a:latin typeface="Times New Roman" pitchFamily="18" charset="0"/>
                          <a:cs typeface="Times New Roman" pitchFamily="18" charset="0"/>
                        </a:rPr>
                        <a:t>Eurodollar</a:t>
                      </a:r>
                      <a:r>
                        <a:rPr lang="en-US" sz="1500" baseline="0" dirty="0" smtClean="0">
                          <a:solidFill>
                            <a:schemeClr val="tx1"/>
                          </a:solidFill>
                          <a:latin typeface="Times New Roman" pitchFamily="18" charset="0"/>
                          <a:cs typeface="Times New Roman" pitchFamily="18" charset="0"/>
                        </a:rPr>
                        <a:t> Deposit</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Banks located outside</a:t>
                      </a:r>
                      <a:r>
                        <a:rPr lang="en-US" sz="1500" baseline="0" dirty="0" smtClean="0">
                          <a:solidFill>
                            <a:schemeClr val="tx1"/>
                          </a:solidFill>
                          <a:latin typeface="Times New Roman" pitchFamily="18" charset="0"/>
                          <a:cs typeface="Times New Roman" pitchFamily="18" charset="0"/>
                        </a:rPr>
                        <a:t> US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Firms, </a:t>
                      </a:r>
                      <a:r>
                        <a:rPr lang="en-US" sz="1500" dirty="0" err="1" smtClean="0">
                          <a:solidFill>
                            <a:schemeClr val="tx1"/>
                          </a:solidFill>
                          <a:latin typeface="Times New Roman" pitchFamily="18" charset="0"/>
                          <a:cs typeface="Times New Roman" pitchFamily="18" charset="0"/>
                        </a:rPr>
                        <a:t>Govt</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1day-1yr</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None</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500" dirty="0" smtClean="0">
                          <a:solidFill>
                            <a:schemeClr val="tx1"/>
                          </a:solidFill>
                          <a:latin typeface="Times New Roman" pitchFamily="18" charset="0"/>
                          <a:cs typeface="Times New Roman" pitchFamily="18" charset="0"/>
                        </a:rPr>
                        <a:t>Banker’s Acceptance</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Banks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Firms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30-270 days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High</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500" dirty="0" smtClean="0">
                          <a:solidFill>
                            <a:schemeClr val="tx1"/>
                          </a:solidFill>
                          <a:latin typeface="Times New Roman" pitchFamily="18" charset="0"/>
                          <a:cs typeface="Times New Roman" pitchFamily="18" charset="0"/>
                        </a:rPr>
                        <a:t>Federal Funds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Depository</a:t>
                      </a:r>
                      <a:r>
                        <a:rPr lang="en-US" sz="1500" baseline="0" dirty="0" smtClean="0">
                          <a:solidFill>
                            <a:schemeClr val="tx1"/>
                          </a:solidFill>
                          <a:latin typeface="Times New Roman" pitchFamily="18" charset="0"/>
                          <a:cs typeface="Times New Roman" pitchFamily="18" charset="0"/>
                        </a:rPr>
                        <a:t> </a:t>
                      </a:r>
                      <a:r>
                        <a:rPr lang="en-US" sz="1500" baseline="0" dirty="0" err="1" smtClean="0">
                          <a:solidFill>
                            <a:schemeClr val="tx1"/>
                          </a:solidFill>
                          <a:latin typeface="Times New Roman" pitchFamily="18" charset="0"/>
                          <a:cs typeface="Times New Roman" pitchFamily="18" charset="0"/>
                        </a:rPr>
                        <a:t>Inst</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Depository </a:t>
                      </a:r>
                      <a:r>
                        <a:rPr lang="en-US" sz="1500" dirty="0" err="1" smtClean="0">
                          <a:solidFill>
                            <a:schemeClr val="tx1"/>
                          </a:solidFill>
                          <a:latin typeface="Times New Roman" pitchFamily="18" charset="0"/>
                          <a:cs typeface="Times New Roman" pitchFamily="18" charset="0"/>
                        </a:rPr>
                        <a:t>Inst</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1-7 days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500" dirty="0" smtClean="0">
                          <a:solidFill>
                            <a:schemeClr val="tx1"/>
                          </a:solidFill>
                          <a:latin typeface="Times New Roman" pitchFamily="18" charset="0"/>
                          <a:cs typeface="Times New Roman" pitchFamily="18" charset="0"/>
                        </a:rPr>
                        <a:t>Repurchase Agreements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Firms</a:t>
                      </a:r>
                      <a:r>
                        <a:rPr lang="en-US" sz="1500" baseline="0" dirty="0" smtClean="0">
                          <a:solidFill>
                            <a:schemeClr val="tx1"/>
                          </a:solidFill>
                          <a:latin typeface="Times New Roman" pitchFamily="18" charset="0"/>
                          <a:cs typeface="Times New Roman" pitchFamily="18" charset="0"/>
                        </a:rPr>
                        <a:t> &amp; Fin. Inst.</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Firms, FI</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1-15 days</a:t>
                      </a:r>
                      <a:endParaRPr lang="en-US" sz="15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smtClean="0">
                          <a:solidFill>
                            <a:schemeClr val="tx1"/>
                          </a:solidFill>
                          <a:latin typeface="Times New Roman" pitchFamily="18" charset="0"/>
                          <a:cs typeface="Times New Roman" pitchFamily="18" charset="0"/>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1048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8</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
        <p:nvSpPr>
          <p:cNvPr id="6" name="Rectangle 3"/>
          <p:cNvSpPr txBox="1">
            <a:spLocks noChangeArrowheads="1"/>
          </p:cNvSpPr>
          <p:nvPr/>
        </p:nvSpPr>
        <p:spPr>
          <a:xfrm>
            <a:off x="304800" y="457200"/>
            <a:ext cx="8610600" cy="43434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000" b="1" dirty="0" smtClean="0">
                <a:effectLst>
                  <a:outerShdw blurRad="38100" dist="38100" dir="2700000" algn="tl">
                    <a:srgbClr val="C0C0C0"/>
                  </a:outerShdw>
                </a:effectLst>
                <a:latin typeface="Times New Roman" pitchFamily="18" charset="0"/>
                <a:cs typeface="Times New Roman" pitchFamily="18" charset="0"/>
              </a:rPr>
              <a:t> Capital</a:t>
            </a:r>
            <a:r>
              <a:rPr lang="en-US" sz="2000" dirty="0" smtClean="0">
                <a:effectLst>
                  <a:outerShdw blurRad="38100" dist="38100" dir="2700000" algn="tl">
                    <a:srgbClr val="C0C0C0"/>
                  </a:outerShdw>
                </a:effectLst>
                <a:latin typeface="Times New Roman" pitchFamily="18" charset="0"/>
                <a:cs typeface="Times New Roman" pitchFamily="18" charset="0"/>
              </a:rPr>
              <a:t> </a:t>
            </a:r>
            <a:r>
              <a:rPr lang="en-US" sz="2000" b="1" dirty="0" smtClean="0">
                <a:effectLst>
                  <a:outerShdw blurRad="38100" dist="38100" dir="2700000" algn="tl">
                    <a:srgbClr val="C0C0C0"/>
                  </a:outerShdw>
                </a:effectLst>
                <a:latin typeface="Times New Roman" pitchFamily="18" charset="0"/>
                <a:cs typeface="Times New Roman" pitchFamily="18" charset="0"/>
              </a:rPr>
              <a:t>Market Securities</a:t>
            </a:r>
            <a:r>
              <a:rPr lang="en-US" sz="2000" dirty="0" smtClean="0">
                <a:effectLst>
                  <a:outerShdw blurRad="38100" dist="38100" dir="2700000" algn="tl">
                    <a:srgbClr val="C0C0C0"/>
                  </a:outerShdw>
                </a:effectLst>
                <a:latin typeface="Times New Roman" pitchFamily="18" charset="0"/>
                <a:cs typeface="Times New Roman" pitchFamily="18" charset="0"/>
              </a:rPr>
              <a:t>: Securities with a maturity more than one year are called capital market securities. Three common type of capital market securities are bonds, mortgages, and stocks.</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000" b="1" u="sng" dirty="0" smtClean="0">
                <a:effectLst>
                  <a:outerShdw blurRad="38100" dist="38100" dir="2700000" algn="tl">
                    <a:srgbClr val="C0C0C0"/>
                  </a:outerShdw>
                </a:effectLst>
                <a:latin typeface="Times New Roman" pitchFamily="18" charset="0"/>
                <a:cs typeface="Times New Roman" pitchFamily="18" charset="0"/>
              </a:rPr>
              <a:t>Bonds &amp; Mortgages:</a:t>
            </a:r>
          </a:p>
          <a:p>
            <a:pPr marL="457200" indent="-457200" algn="just" fontAlgn="auto">
              <a:lnSpc>
                <a:spcPct val="110000"/>
              </a:lnSpc>
              <a:spcBef>
                <a:spcPct val="20000"/>
              </a:spcBef>
              <a:spcAft>
                <a:spcPts val="0"/>
              </a:spcAft>
              <a:buSzPct val="95000"/>
              <a:buFont typeface="Wingdings" pitchFamily="2" charset="2"/>
              <a:buChar char="Ø"/>
              <a:defRPr/>
            </a:pPr>
            <a:r>
              <a:rPr lang="en-US" sz="1900" dirty="0" smtClean="0">
                <a:effectLst>
                  <a:outerShdw blurRad="38100" dist="38100" dir="2700000" algn="tl">
                    <a:srgbClr val="C0C0C0"/>
                  </a:outerShdw>
                </a:effectLst>
                <a:latin typeface="Times New Roman" pitchFamily="18" charset="0"/>
                <a:cs typeface="Times New Roman" pitchFamily="18" charset="0"/>
              </a:rPr>
              <a:t>Bonds are long term debt obligations issued by corporations and </a:t>
            </a:r>
            <a:r>
              <a:rPr lang="en-US" sz="1900" dirty="0" err="1" smtClean="0">
                <a:effectLst>
                  <a:outerShdw blurRad="38100" dist="38100" dir="2700000" algn="tl">
                    <a:srgbClr val="C0C0C0"/>
                  </a:outerShdw>
                </a:effectLst>
                <a:latin typeface="Times New Roman" pitchFamily="18" charset="0"/>
                <a:cs typeface="Times New Roman" pitchFamily="18" charset="0"/>
              </a:rPr>
              <a:t>govt</a:t>
            </a:r>
            <a:r>
              <a:rPr lang="en-US" sz="1900" dirty="0" smtClean="0">
                <a:effectLst>
                  <a:outerShdw blurRad="38100" dist="38100" dir="2700000" algn="tl">
                    <a:srgbClr val="C0C0C0"/>
                  </a:outerShdw>
                </a:effectLst>
                <a:latin typeface="Times New Roman" pitchFamily="18" charset="0"/>
                <a:cs typeface="Times New Roman" pitchFamily="18" charset="0"/>
              </a:rPr>
              <a:t> to support their operations. </a:t>
            </a:r>
          </a:p>
          <a:p>
            <a:pPr marL="457200" indent="-457200" algn="just" fontAlgn="auto">
              <a:lnSpc>
                <a:spcPct val="110000"/>
              </a:lnSpc>
              <a:spcBef>
                <a:spcPct val="20000"/>
              </a:spcBef>
              <a:spcAft>
                <a:spcPts val="0"/>
              </a:spcAft>
              <a:buSzPct val="95000"/>
              <a:buFont typeface="Wingdings" pitchFamily="2" charset="2"/>
              <a:buChar char="Ø"/>
              <a:defRPr/>
            </a:pPr>
            <a:r>
              <a:rPr lang="en-US" sz="1900" dirty="0" smtClean="0">
                <a:effectLst>
                  <a:outerShdw blurRad="38100" dist="38100" dir="2700000" algn="tl">
                    <a:srgbClr val="C0C0C0"/>
                  </a:outerShdw>
                </a:effectLst>
                <a:latin typeface="Times New Roman" pitchFamily="18" charset="0"/>
                <a:cs typeface="Times New Roman" pitchFamily="18" charset="0"/>
              </a:rPr>
              <a:t>Mortgages are long term debt obligations created to finance the purchase of real estate.</a:t>
            </a:r>
          </a:p>
          <a:p>
            <a:pPr marL="457200" indent="-457200" algn="just" fontAlgn="auto">
              <a:lnSpc>
                <a:spcPct val="110000"/>
              </a:lnSpc>
              <a:spcBef>
                <a:spcPct val="20000"/>
              </a:spcBef>
              <a:spcAft>
                <a:spcPts val="0"/>
              </a:spcAft>
              <a:buSzPct val="95000"/>
              <a:buFont typeface="Wingdings" pitchFamily="2" charset="2"/>
              <a:buChar char="Ø"/>
              <a:defRPr/>
            </a:pPr>
            <a:r>
              <a:rPr lang="en-US" sz="1900" dirty="0" smtClean="0">
                <a:effectLst>
                  <a:outerShdw blurRad="38100" dist="38100" dir="2700000" algn="tl">
                    <a:srgbClr val="C0C0C0"/>
                  </a:outerShdw>
                </a:effectLst>
                <a:latin typeface="Times New Roman" pitchFamily="18" charset="0"/>
                <a:cs typeface="Times New Roman" pitchFamily="18" charset="0"/>
              </a:rPr>
              <a:t>Bonds provide a return to investors in the form of interest income (coupon payments) every six months</a:t>
            </a:r>
          </a:p>
          <a:p>
            <a:pPr marL="457200" indent="-457200" algn="just" fontAlgn="auto">
              <a:lnSpc>
                <a:spcPct val="110000"/>
              </a:lnSpc>
              <a:spcBef>
                <a:spcPct val="20000"/>
              </a:spcBef>
              <a:spcAft>
                <a:spcPts val="0"/>
              </a:spcAft>
              <a:buSzPct val="95000"/>
              <a:buFont typeface="Wingdings" pitchFamily="2" charset="2"/>
              <a:buChar char="Ø"/>
              <a:defRPr/>
            </a:pPr>
            <a:r>
              <a:rPr lang="en-US" sz="1900" dirty="0" smtClean="0">
                <a:effectLst>
                  <a:outerShdw blurRad="38100" dist="38100" dir="2700000" algn="tl">
                    <a:srgbClr val="C0C0C0"/>
                  </a:outerShdw>
                </a:effectLst>
                <a:latin typeface="Times New Roman" pitchFamily="18" charset="0"/>
                <a:cs typeface="Times New Roman" pitchFamily="18" charset="0"/>
              </a:rPr>
              <a:t>Bonds and mortgages specify the amount and timing of interest and principal payments to investors who purchase them. </a:t>
            </a:r>
          </a:p>
          <a:p>
            <a:pPr marL="457200" indent="-457200" algn="just" fontAlgn="auto">
              <a:lnSpc>
                <a:spcPct val="110000"/>
              </a:lnSpc>
              <a:spcBef>
                <a:spcPct val="20000"/>
              </a:spcBef>
              <a:spcAft>
                <a:spcPts val="0"/>
              </a:spcAft>
              <a:buSzPct val="95000"/>
              <a:buFont typeface="Wingdings" pitchFamily="2" charset="2"/>
              <a:buChar char="Ø"/>
              <a:defRPr/>
            </a:pPr>
            <a:r>
              <a:rPr lang="en-US" sz="1900" dirty="0" smtClean="0">
                <a:effectLst>
                  <a:outerShdw blurRad="38100" dist="38100" dir="2700000" algn="tl">
                    <a:srgbClr val="C0C0C0"/>
                  </a:outerShdw>
                </a:effectLst>
                <a:latin typeface="Times New Roman" pitchFamily="18" charset="0"/>
                <a:cs typeface="Times New Roman" pitchFamily="18" charset="0"/>
              </a:rPr>
              <a:t>At maturity investors holding the debt securities are paid principal. Debt securities can be sold in the secondary market if investors do not want to hold them until maturity.</a:t>
            </a:r>
          </a:p>
          <a:p>
            <a:pPr marL="457200" indent="-457200" algn="just" fontAlgn="auto">
              <a:lnSpc>
                <a:spcPct val="110000"/>
              </a:lnSpc>
              <a:spcBef>
                <a:spcPct val="20000"/>
              </a:spcBef>
              <a:spcAft>
                <a:spcPts val="0"/>
              </a:spcAft>
              <a:buSzPct val="95000"/>
              <a:buFont typeface="Wingdings" pitchFamily="2" charset="2"/>
              <a:buChar char="Ø"/>
              <a:defRPr/>
            </a:pPr>
            <a:r>
              <a:rPr lang="en-US" sz="1900" dirty="0" smtClean="0">
                <a:effectLst>
                  <a:outerShdw blurRad="38100" dist="38100" dir="2700000" algn="tl">
                    <a:srgbClr val="C0C0C0"/>
                  </a:outerShdw>
                </a:effectLst>
                <a:latin typeface="Times New Roman" pitchFamily="18" charset="0"/>
                <a:cs typeface="Times New Roman" pitchFamily="18" charset="0"/>
              </a:rPr>
              <a:t>Long term debt securities tend to have a higher expected return than money market securities but they have more risk as well.</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endParaRPr kumimoji="0" lang="en-US" sz="2000" i="0" u="none" strike="noStrike" kern="1200" cap="none" spc="0" normalizeH="0" noProof="0" dirty="0" smtClean="0">
              <a:ln>
                <a:noFill/>
              </a:ln>
              <a:effectLst>
                <a:outerShdw blurRad="38100" dist="38100" dir="2700000" algn="tl">
                  <a:srgbClr val="C0C0C0"/>
                </a:outerShdw>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04855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up)">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up)">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up)">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3"/>
          <p:cNvSpPr txBox="1">
            <a:spLocks noChangeArrowheads="1"/>
          </p:cNvSpPr>
          <p:nvPr/>
        </p:nvSpPr>
        <p:spPr>
          <a:xfrm>
            <a:off x="304800" y="1143000"/>
            <a:ext cx="8610600" cy="685800"/>
          </a:xfrm>
          <a:prstGeom prst="rect">
            <a:avLst/>
          </a:prstGeom>
        </p:spPr>
        <p:txBody>
          <a:bodyPr vert="horz">
            <a:norm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kumimoji="0" lang="en-US" sz="3200"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Table: Capital Market Securities</a:t>
            </a:r>
            <a:endParaRPr kumimoji="0" lang="en-US" sz="320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9</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094147786"/>
              </p:ext>
            </p:extLst>
          </p:nvPr>
        </p:nvGraphicFramePr>
        <p:xfrm>
          <a:off x="533400" y="1879600"/>
          <a:ext cx="8031480" cy="3302000"/>
        </p:xfrm>
        <a:graphic>
          <a:graphicData uri="http://schemas.openxmlformats.org/drawingml/2006/table">
            <a:tbl>
              <a:tblPr firstRow="1" bandRow="1">
                <a:tableStyleId>{5C22544A-7EE6-4342-B048-85BDC9FD1C3A}</a:tableStyleId>
              </a:tblPr>
              <a:tblGrid>
                <a:gridCol w="1981200"/>
                <a:gridCol w="1600200"/>
                <a:gridCol w="1783080"/>
                <a:gridCol w="1295400"/>
                <a:gridCol w="1371600"/>
              </a:tblGrid>
              <a:tr h="370840">
                <a:tc>
                  <a:txBody>
                    <a:bodyPr/>
                    <a:lstStyle/>
                    <a:p>
                      <a:r>
                        <a:rPr lang="en-US" sz="1800" dirty="0" smtClean="0">
                          <a:solidFill>
                            <a:schemeClr val="tx1"/>
                          </a:solidFill>
                          <a:latin typeface="Times New Roman" pitchFamily="18" charset="0"/>
                          <a:cs typeface="Times New Roman" pitchFamily="18" charset="0"/>
                        </a:rPr>
                        <a:t>Capital</a:t>
                      </a:r>
                      <a:r>
                        <a:rPr lang="en-US" sz="1800" baseline="0" dirty="0" smtClean="0">
                          <a:solidFill>
                            <a:schemeClr val="tx1"/>
                          </a:solidFill>
                          <a:latin typeface="Times New Roman" pitchFamily="18" charset="0"/>
                          <a:cs typeface="Times New Roman" pitchFamily="18" charset="0"/>
                        </a:rPr>
                        <a:t> Market </a:t>
                      </a:r>
                    </a:p>
                    <a:p>
                      <a:r>
                        <a:rPr lang="en-US" sz="1800" baseline="0" dirty="0" smtClean="0">
                          <a:solidFill>
                            <a:schemeClr val="tx1"/>
                          </a:solidFill>
                          <a:latin typeface="Times New Roman" pitchFamily="18" charset="0"/>
                          <a:cs typeface="Times New Roman" pitchFamily="18" charset="0"/>
                        </a:rPr>
                        <a:t>Securities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Issued by</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Common Investors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Common</a:t>
                      </a:r>
                      <a:r>
                        <a:rPr lang="en-US" sz="1800" baseline="0" dirty="0" smtClean="0">
                          <a:solidFill>
                            <a:schemeClr val="tx1"/>
                          </a:solidFill>
                          <a:latin typeface="Times New Roman" pitchFamily="18" charset="0"/>
                          <a:cs typeface="Times New Roman" pitchFamily="18" charset="0"/>
                        </a:rPr>
                        <a:t> Maturities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Sec.</a:t>
                      </a:r>
                      <a:r>
                        <a:rPr lang="en-US" sz="1800" baseline="0" dirty="0" smtClean="0">
                          <a:solidFill>
                            <a:schemeClr val="tx1"/>
                          </a:solidFill>
                          <a:latin typeface="Times New Roman" pitchFamily="18" charset="0"/>
                          <a:cs typeface="Times New Roman" pitchFamily="18" charset="0"/>
                        </a:rPr>
                        <a:t> </a:t>
                      </a:r>
                      <a:r>
                        <a:rPr lang="en-US" sz="1800" baseline="0" dirty="0" err="1" smtClean="0">
                          <a:solidFill>
                            <a:schemeClr val="tx1"/>
                          </a:solidFill>
                          <a:latin typeface="Times New Roman" pitchFamily="18" charset="0"/>
                          <a:cs typeface="Times New Roman" pitchFamily="18" charset="0"/>
                        </a:rPr>
                        <a:t>Mkt</a:t>
                      </a:r>
                      <a:r>
                        <a:rPr lang="en-US" sz="1800" baseline="0" dirty="0" smtClean="0">
                          <a:solidFill>
                            <a:schemeClr val="tx1"/>
                          </a:solidFill>
                          <a:latin typeface="Times New Roman" pitchFamily="18" charset="0"/>
                          <a:cs typeface="Times New Roman" pitchFamily="18" charset="0"/>
                        </a:rPr>
                        <a:t> </a:t>
                      </a:r>
                    </a:p>
                    <a:p>
                      <a:r>
                        <a:rPr lang="en-US" sz="1800" baseline="0" dirty="0" smtClean="0">
                          <a:solidFill>
                            <a:schemeClr val="tx1"/>
                          </a:solidFill>
                          <a:latin typeface="Times New Roman" pitchFamily="18" charset="0"/>
                          <a:cs typeface="Times New Roman" pitchFamily="18" charset="0"/>
                        </a:rPr>
                        <a:t>Activity</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dirty="0" smtClean="0">
                          <a:solidFill>
                            <a:schemeClr val="tx1"/>
                          </a:solidFill>
                          <a:latin typeface="Times New Roman" pitchFamily="18" charset="0"/>
                          <a:cs typeface="Times New Roman" pitchFamily="18" charset="0"/>
                        </a:rPr>
                        <a:t>Treasury notes &amp; Bonds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Fed </a:t>
                      </a:r>
                      <a:r>
                        <a:rPr lang="en-US" sz="1800" dirty="0" err="1" smtClean="0">
                          <a:solidFill>
                            <a:schemeClr val="tx1"/>
                          </a:solidFill>
                          <a:latin typeface="Times New Roman" pitchFamily="18" charset="0"/>
                          <a:cs typeface="Times New Roman" pitchFamily="18" charset="0"/>
                        </a:rPr>
                        <a:t>Govt</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HH,</a:t>
                      </a:r>
                      <a:r>
                        <a:rPr lang="en-US" sz="1800" baseline="0" dirty="0" smtClean="0">
                          <a:solidFill>
                            <a:schemeClr val="tx1"/>
                          </a:solidFill>
                          <a:latin typeface="Times New Roman" pitchFamily="18" charset="0"/>
                          <a:cs typeface="Times New Roman" pitchFamily="18" charset="0"/>
                        </a:rPr>
                        <a:t> Firms, FI</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3-30 </a:t>
                      </a:r>
                      <a:r>
                        <a:rPr lang="en-US" sz="1800" dirty="0" err="1" smtClean="0">
                          <a:solidFill>
                            <a:schemeClr val="tx1"/>
                          </a:solidFill>
                          <a:latin typeface="Times New Roman" pitchFamily="18" charset="0"/>
                          <a:cs typeface="Times New Roman" pitchFamily="18" charset="0"/>
                        </a:rPr>
                        <a:t>yrs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High</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dirty="0" smtClean="0">
                          <a:solidFill>
                            <a:schemeClr val="tx1"/>
                          </a:solidFill>
                          <a:latin typeface="Times New Roman" pitchFamily="18" charset="0"/>
                          <a:cs typeface="Times New Roman" pitchFamily="18" charset="0"/>
                        </a:rPr>
                        <a:t>Municipal Bonds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State/local </a:t>
                      </a:r>
                      <a:r>
                        <a:rPr lang="en-US" sz="1800" dirty="0" err="1" smtClean="0">
                          <a:solidFill>
                            <a:schemeClr val="tx1"/>
                          </a:solidFill>
                          <a:latin typeface="Times New Roman" pitchFamily="18" charset="0"/>
                          <a:cs typeface="Times New Roman" pitchFamily="18" charset="0"/>
                        </a:rPr>
                        <a:t>govt</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HH, Firms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10-30 </a:t>
                      </a:r>
                      <a:r>
                        <a:rPr lang="en-US" sz="1800" dirty="0" err="1" smtClean="0">
                          <a:solidFill>
                            <a:schemeClr val="tx1"/>
                          </a:solidFill>
                          <a:latin typeface="Times New Roman" pitchFamily="18" charset="0"/>
                          <a:cs typeface="Times New Roman" pitchFamily="18" charset="0"/>
                        </a:rPr>
                        <a:t>yrs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Moderate</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dirty="0" smtClean="0">
                          <a:solidFill>
                            <a:schemeClr val="tx1"/>
                          </a:solidFill>
                          <a:latin typeface="Times New Roman" pitchFamily="18" charset="0"/>
                          <a:cs typeface="Times New Roman" pitchFamily="18" charset="0"/>
                        </a:rPr>
                        <a:t>Corporate Bonds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Firms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HH, Firms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10-30 </a:t>
                      </a:r>
                      <a:r>
                        <a:rPr lang="en-US" sz="1800" dirty="0" err="1" smtClean="0">
                          <a:solidFill>
                            <a:schemeClr val="tx1"/>
                          </a:solidFill>
                          <a:latin typeface="Times New Roman" pitchFamily="18" charset="0"/>
                          <a:cs typeface="Times New Roman" pitchFamily="18" charset="0"/>
                        </a:rPr>
                        <a:t>yrs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Moderate</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dirty="0" smtClean="0">
                          <a:solidFill>
                            <a:schemeClr val="tx1"/>
                          </a:solidFill>
                          <a:latin typeface="Times New Roman" pitchFamily="18" charset="0"/>
                          <a:cs typeface="Times New Roman" pitchFamily="18" charset="0"/>
                        </a:rPr>
                        <a:t>Mortgages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Individuals, Firms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FI</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15-30 </a:t>
                      </a:r>
                      <a:r>
                        <a:rPr lang="en-US" sz="1800" dirty="0" err="1" smtClean="0">
                          <a:solidFill>
                            <a:schemeClr val="tx1"/>
                          </a:solidFill>
                          <a:latin typeface="Times New Roman" pitchFamily="18" charset="0"/>
                          <a:cs typeface="Times New Roman" pitchFamily="18" charset="0"/>
                        </a:rPr>
                        <a:t>yrs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Moderate</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800" dirty="0" smtClean="0">
                          <a:solidFill>
                            <a:schemeClr val="tx1"/>
                          </a:solidFill>
                          <a:latin typeface="Times New Roman" pitchFamily="18" charset="0"/>
                          <a:cs typeface="Times New Roman" pitchFamily="18" charset="0"/>
                        </a:rPr>
                        <a:t>Equity Securities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Firms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HH, Firms</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None</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latin typeface="Times New Roman" pitchFamily="18" charset="0"/>
                          <a:cs typeface="Times New Roman" pitchFamily="18" charset="0"/>
                        </a:rPr>
                        <a:t>High</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62071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5239</TotalTime>
  <Words>1623</Words>
  <Application>Microsoft Office PowerPoint</Application>
  <PresentationFormat>On-screen Show (4:3)</PresentationFormat>
  <Paragraphs>176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FIN 6160 Investment Theory</vt:lpstr>
      <vt:lpstr>The Investment Environment</vt:lpstr>
      <vt:lpstr>Real Assets vs Financial Assets</vt:lpstr>
      <vt:lpstr>Real Assets vs Financial Assets</vt:lpstr>
      <vt:lpstr>Taxonomy of Financial Asset</vt:lpstr>
      <vt:lpstr>Securities Traded in Financial Markets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vu of pakistan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MGT211</dc:title>
  <dc:creator>tahir.hanif</dc:creator>
  <cp:lastModifiedBy>User</cp:lastModifiedBy>
  <cp:revision>614</cp:revision>
  <dcterms:created xsi:type="dcterms:W3CDTF">2006-05-31T09:56:58Z</dcterms:created>
  <dcterms:modified xsi:type="dcterms:W3CDTF">2014-06-02T16:40:12Z</dcterms:modified>
</cp:coreProperties>
</file>