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 id="2147483713" r:id="rId2"/>
  </p:sldMasterIdLst>
  <p:notesMasterIdLst>
    <p:notesMasterId r:id="rId16"/>
  </p:notesMasterIdLst>
  <p:sldIdLst>
    <p:sldId id="396" r:id="rId3"/>
    <p:sldId id="397" r:id="rId4"/>
    <p:sldId id="474" r:id="rId5"/>
    <p:sldId id="475" r:id="rId6"/>
    <p:sldId id="471" r:id="rId7"/>
    <p:sldId id="472" r:id="rId8"/>
    <p:sldId id="473" r:id="rId9"/>
    <p:sldId id="476" r:id="rId10"/>
    <p:sldId id="477" r:id="rId11"/>
    <p:sldId id="478" r:id="rId12"/>
    <p:sldId id="479" r:id="rId13"/>
    <p:sldId id="480" r:id="rId14"/>
    <p:sldId id="481" r:id="rId15"/>
  </p:sldIdLst>
  <p:sldSz cx="9144000" cy="6858000" type="screen4x3"/>
  <p:notesSz cx="6797675" cy="9874250"/>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78" d="100"/>
          <a:sy n="78" d="100"/>
        </p:scale>
        <p:origin x="-9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400" cy="49371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lvl1pPr defTabSz="879475">
              <a:defRPr sz="1200"/>
            </a:lvl1pPr>
          </a:lstStyle>
          <a:p>
            <a:pPr>
              <a:defRPr/>
            </a:pPr>
            <a:endParaRPr lang="en-GB"/>
          </a:p>
        </p:txBody>
      </p:sp>
      <p:sp>
        <p:nvSpPr>
          <p:cNvPr id="3" name="Date Placeholder 2"/>
          <p:cNvSpPr>
            <a:spLocks noGrp="1"/>
          </p:cNvSpPr>
          <p:nvPr>
            <p:ph type="dt" idx="1"/>
          </p:nvPr>
        </p:nvSpPr>
        <p:spPr bwMode="auto">
          <a:xfrm>
            <a:off x="3849688" y="0"/>
            <a:ext cx="2946400" cy="49371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lvl1pPr algn="r" defTabSz="879475">
              <a:defRPr sz="1200"/>
            </a:lvl1pPr>
          </a:lstStyle>
          <a:p>
            <a:pPr>
              <a:defRPr/>
            </a:pPr>
            <a:fld id="{74330E9D-C833-4DF5-8940-5B0306E9DEEA}" type="datetimeFigureOut">
              <a:rPr lang="en-US"/>
              <a:pPr>
                <a:defRPr/>
              </a:pPr>
              <a:t>2/4/2014</a:t>
            </a:fld>
            <a:endParaRPr lang="en-GB"/>
          </a:p>
        </p:txBody>
      </p:sp>
      <p:sp>
        <p:nvSpPr>
          <p:cNvPr id="4" name="Slide Image Placeholder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5068" tIns="47534" rIns="95068" bIns="47534" rtlCol="0" anchor="ctr"/>
          <a:lstStyle/>
          <a:p>
            <a:pPr lvl="0"/>
            <a:endParaRPr lang="en-GB" noProof="0"/>
          </a:p>
        </p:txBody>
      </p:sp>
      <p:sp>
        <p:nvSpPr>
          <p:cNvPr id="5" name="Notes Placeholder 4"/>
          <p:cNvSpPr>
            <a:spLocks noGrp="1"/>
          </p:cNvSpPr>
          <p:nvPr>
            <p:ph type="body" sz="quarter" idx="3"/>
          </p:nvPr>
        </p:nvSpPr>
        <p:spPr bwMode="auto">
          <a:xfrm>
            <a:off x="679450" y="4689475"/>
            <a:ext cx="5438775" cy="444341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bwMode="auto">
          <a:xfrm>
            <a:off x="0" y="9378950"/>
            <a:ext cx="2946400" cy="493713"/>
          </a:xfrm>
          <a:prstGeom prst="rect">
            <a:avLst/>
          </a:prstGeom>
          <a:noFill/>
          <a:ln w="9525">
            <a:noFill/>
            <a:miter lim="800000"/>
            <a:headEnd/>
            <a:tailEnd/>
          </a:ln>
        </p:spPr>
        <p:txBody>
          <a:bodyPr vert="horz" wrap="square" lIns="91436" tIns="45718" rIns="91436" bIns="45718" numCol="1" anchor="b" anchorCtr="0" compatLnSpc="1">
            <a:prstTxWarp prst="textNoShape">
              <a:avLst/>
            </a:prstTxWarp>
          </a:bodyPr>
          <a:lstStyle>
            <a:lvl1pPr defTabSz="879475">
              <a:defRPr sz="1200"/>
            </a:lvl1pPr>
          </a:lstStyle>
          <a:p>
            <a:pPr>
              <a:defRPr/>
            </a:pPr>
            <a:endParaRPr lang="en-GB"/>
          </a:p>
        </p:txBody>
      </p:sp>
      <p:sp>
        <p:nvSpPr>
          <p:cNvPr id="7" name="Slide Number Placeholder 6"/>
          <p:cNvSpPr>
            <a:spLocks noGrp="1"/>
          </p:cNvSpPr>
          <p:nvPr>
            <p:ph type="sldNum" sz="quarter" idx="5"/>
          </p:nvPr>
        </p:nvSpPr>
        <p:spPr bwMode="auto">
          <a:xfrm>
            <a:off x="3849688" y="9378950"/>
            <a:ext cx="2946400" cy="493713"/>
          </a:xfrm>
          <a:prstGeom prst="rect">
            <a:avLst/>
          </a:prstGeom>
          <a:noFill/>
          <a:ln w="9525">
            <a:noFill/>
            <a:miter lim="800000"/>
            <a:headEnd/>
            <a:tailEnd/>
          </a:ln>
        </p:spPr>
        <p:txBody>
          <a:bodyPr vert="horz" wrap="square" lIns="91436" tIns="45718" rIns="91436" bIns="45718" numCol="1" anchor="b" anchorCtr="0" compatLnSpc="1">
            <a:prstTxWarp prst="textNoShape">
              <a:avLst/>
            </a:prstTxWarp>
          </a:bodyPr>
          <a:lstStyle>
            <a:lvl1pPr algn="r" defTabSz="879475">
              <a:defRPr sz="1200"/>
            </a:lvl1pPr>
          </a:lstStyle>
          <a:p>
            <a:pPr>
              <a:defRPr/>
            </a:pPr>
            <a:fld id="{501223A3-CD5A-4CC8-8CB0-66CEC1FA2B52}" type="slidenum">
              <a:rPr lang="en-GB"/>
              <a:pPr>
                <a:defRPr/>
              </a:pPr>
              <a:t>‹#›</a:t>
            </a:fld>
            <a:endParaRPr lang="en-GB"/>
          </a:p>
        </p:txBody>
      </p:sp>
    </p:spTree>
    <p:extLst>
      <p:ext uri="{BB962C8B-B14F-4D97-AF65-F5344CB8AC3E}">
        <p14:creationId xmlns:p14="http://schemas.microsoft.com/office/powerpoint/2010/main" val="16859522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Mohammad Kamrul Arefin, Lecturer-SOB, NSU</a:t>
            </a:r>
          </a:p>
        </p:txBody>
      </p:sp>
      <p:sp>
        <p:nvSpPr>
          <p:cNvPr id="6" name="Slide Number Placeholder 17"/>
          <p:cNvSpPr>
            <a:spLocks noGrp="1"/>
          </p:cNvSpPr>
          <p:nvPr>
            <p:ph type="sldNum" sz="quarter" idx="12"/>
          </p:nvPr>
        </p:nvSpPr>
        <p:spPr/>
        <p:txBody>
          <a:bodyPr/>
          <a:lstStyle>
            <a:lvl1pPr>
              <a:defRPr/>
            </a:lvl1pPr>
          </a:lstStyle>
          <a:p>
            <a:pPr>
              <a:defRPr/>
            </a:pPr>
            <a:fld id="{F53CF2D9-9D38-4147-84E1-BFD4FFF87B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Mohammad Kamrul Arefin, Lecturer-SOB, NSU</a:t>
            </a:r>
          </a:p>
        </p:txBody>
      </p:sp>
      <p:sp>
        <p:nvSpPr>
          <p:cNvPr id="6" name="Slide Number Placeholder 17"/>
          <p:cNvSpPr>
            <a:spLocks noGrp="1"/>
          </p:cNvSpPr>
          <p:nvPr>
            <p:ph type="sldNum" sz="quarter" idx="12"/>
          </p:nvPr>
        </p:nvSpPr>
        <p:spPr/>
        <p:txBody>
          <a:bodyPr/>
          <a:lstStyle>
            <a:lvl1pPr>
              <a:defRPr/>
            </a:lvl1pPr>
          </a:lstStyle>
          <a:p>
            <a:pPr>
              <a:defRPr/>
            </a:pPr>
            <a:fld id="{BCC273F7-FC4D-4C59-B4AA-C42B76A57C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04850"/>
            <a:ext cx="2057400" cy="5619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04850"/>
            <a:ext cx="6019800" cy="5619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Mohammad Kamrul Arefin, Lecturer-SOB, NSU</a:t>
            </a:r>
          </a:p>
        </p:txBody>
      </p:sp>
      <p:sp>
        <p:nvSpPr>
          <p:cNvPr id="6" name="Slide Number Placeholder 17"/>
          <p:cNvSpPr>
            <a:spLocks noGrp="1"/>
          </p:cNvSpPr>
          <p:nvPr>
            <p:ph type="sldNum" sz="quarter" idx="12"/>
          </p:nvPr>
        </p:nvSpPr>
        <p:spPr/>
        <p:txBody>
          <a:bodyPr/>
          <a:lstStyle>
            <a:lvl1pPr>
              <a:defRPr/>
            </a:lvl1pPr>
          </a:lstStyle>
          <a:p>
            <a:pPr>
              <a:defRPr/>
            </a:pPr>
            <a:fld id="{999B6436-3A12-4BFD-87F7-A7A3234855F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cs typeface="+mn-cs"/>
            </a:endParaRPr>
          </a:p>
        </p:txBody>
      </p:sp>
      <p:sp>
        <p:nvSpPr>
          <p:cNvPr id="5"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cs typeface="+mn-cs"/>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sz="1800">
                <a:cs typeface="+mn-cs"/>
              </a:endParaRPr>
            </a:p>
          </p:txBody>
        </p:sp>
        <p:sp>
          <p:nvSpPr>
            <p:cNvPr id="8"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sz="1800">
                <a:cs typeface="+mn-cs"/>
              </a:endParaRPr>
            </a:p>
          </p:txBody>
        </p:sp>
      </p:grpSp>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9"/>
          <p:cNvSpPr>
            <a:spLocks noGrp="1"/>
          </p:cNvSpPr>
          <p:nvPr>
            <p:ph type="dt" sz="half" idx="10"/>
          </p:nvPr>
        </p:nvSpPr>
        <p:spPr/>
        <p:txBody>
          <a:bodyPr/>
          <a:lstStyle>
            <a:lvl1pPr>
              <a:defRPr/>
            </a:lvl1pPr>
          </a:lstStyle>
          <a:p>
            <a:pPr>
              <a:defRPr/>
            </a:pPr>
            <a:endParaRPr lang="en-US"/>
          </a:p>
        </p:txBody>
      </p:sp>
      <p:sp>
        <p:nvSpPr>
          <p:cNvPr id="11" name="Footer Placeholder 18"/>
          <p:cNvSpPr>
            <a:spLocks noGrp="1"/>
          </p:cNvSpPr>
          <p:nvPr>
            <p:ph type="ftr" sz="quarter" idx="11"/>
          </p:nvPr>
        </p:nvSpPr>
        <p:spPr/>
        <p:txBody>
          <a:bodyPr/>
          <a:lstStyle>
            <a:lvl1pPr>
              <a:defRPr/>
            </a:lvl1pPr>
          </a:lstStyle>
          <a:p>
            <a:pPr>
              <a:defRPr/>
            </a:pPr>
            <a:r>
              <a:rPr lang="en-GB"/>
              <a:t>Mohammad Kamrul Arefin, Lecturer-School of Business, North South University</a:t>
            </a:r>
            <a:endParaRPr lang="en-US"/>
          </a:p>
        </p:txBody>
      </p:sp>
      <p:sp>
        <p:nvSpPr>
          <p:cNvPr id="12" name="Slide Number Placeholder 26"/>
          <p:cNvSpPr>
            <a:spLocks noGrp="1"/>
          </p:cNvSpPr>
          <p:nvPr>
            <p:ph type="sldNum" sz="quarter" idx="12"/>
          </p:nvPr>
        </p:nvSpPr>
        <p:spPr>
          <a:xfrm>
            <a:off x="7924800" y="6356350"/>
            <a:ext cx="762000" cy="365125"/>
          </a:xfrm>
        </p:spPr>
        <p:txBody>
          <a:bodyPr/>
          <a:lstStyle>
            <a:lvl1pPr>
              <a:defRPr/>
            </a:lvl1pPr>
          </a:lstStyle>
          <a:p>
            <a:pPr>
              <a:defRPr/>
            </a:pPr>
            <a:fld id="{B8DE57A7-4DA4-46D1-BB5E-A7CE74EE842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cs typeface="+mn-cs"/>
            </a:endParaRPr>
          </a:p>
        </p:txBody>
      </p:sp>
      <p:sp>
        <p:nvSpPr>
          <p:cNvPr id="5"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cs typeface="+mn-cs"/>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sz="1800">
                <a:cs typeface="+mn-cs"/>
              </a:endParaRPr>
            </a:p>
          </p:txBody>
        </p:sp>
        <p:sp>
          <p:nvSpPr>
            <p:cNvPr id="8"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sz="1800">
                <a:cs typeface="+mn-cs"/>
              </a:endParaRPr>
            </a:p>
          </p:txBody>
        </p:sp>
      </p:grpSp>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p:txBody>
          <a:bodyPr/>
          <a:lstStyle>
            <a:lvl1pPr>
              <a:defRPr/>
            </a:lvl1pPr>
          </a:lstStyle>
          <a:p>
            <a:pPr>
              <a:defRPr/>
            </a:pPr>
            <a:r>
              <a:rPr lang="en-GB"/>
              <a:t>Mohammad Kamrul Arefin, Lecturer-School of Business, North South University</a:t>
            </a:r>
            <a:endParaRPr lang="en-US"/>
          </a:p>
        </p:txBody>
      </p:sp>
      <p:sp>
        <p:nvSpPr>
          <p:cNvPr id="11" name="Slide Number Placeholder 5"/>
          <p:cNvSpPr>
            <a:spLocks noGrp="1"/>
          </p:cNvSpPr>
          <p:nvPr>
            <p:ph type="sldNum" sz="quarter" idx="12"/>
          </p:nvPr>
        </p:nvSpPr>
        <p:spPr>
          <a:xfrm>
            <a:off x="7924800" y="6356350"/>
            <a:ext cx="762000" cy="365125"/>
          </a:xfrm>
        </p:spPr>
        <p:txBody>
          <a:bodyPr/>
          <a:lstStyle>
            <a:lvl1pPr>
              <a:defRPr/>
            </a:lvl1pPr>
          </a:lstStyle>
          <a:p>
            <a:pPr>
              <a:defRPr/>
            </a:pPr>
            <a:fld id="{A2AC2F3B-1CB4-44F7-AD4D-6C4B7297D8C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r>
              <a:rPr lang="en-GB"/>
              <a:t>Mohammad Kamrul Arefin, Lecturer-School of Business, North South University</a:t>
            </a:r>
            <a:endParaRPr lang="en-US"/>
          </a:p>
        </p:txBody>
      </p:sp>
      <p:sp>
        <p:nvSpPr>
          <p:cNvPr id="11" name="Slide Number Placeholder 6"/>
          <p:cNvSpPr>
            <a:spLocks noGrp="1"/>
          </p:cNvSpPr>
          <p:nvPr>
            <p:ph type="sldNum" sz="quarter" idx="12"/>
          </p:nvPr>
        </p:nvSpPr>
        <p:spPr/>
        <p:txBody>
          <a:bodyPr/>
          <a:lstStyle>
            <a:lvl1pPr>
              <a:defRPr/>
            </a:lvl1pPr>
          </a:lstStyle>
          <a:p>
            <a:pPr>
              <a:defRPr/>
            </a:pPr>
            <a:fld id="{310E3161-A155-4BD9-A6A5-74144B4A9D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Mohammad Kamrul Arefin, Lecturer-SOB, NSU</a:t>
            </a:r>
          </a:p>
        </p:txBody>
      </p:sp>
      <p:sp>
        <p:nvSpPr>
          <p:cNvPr id="6" name="Slide Number Placeholder 17"/>
          <p:cNvSpPr>
            <a:spLocks noGrp="1"/>
          </p:cNvSpPr>
          <p:nvPr>
            <p:ph type="sldNum" sz="quarter" idx="12"/>
          </p:nvPr>
        </p:nvSpPr>
        <p:spPr/>
        <p:txBody>
          <a:bodyPr/>
          <a:lstStyle>
            <a:lvl1pPr>
              <a:defRPr/>
            </a:lvl1pPr>
          </a:lstStyle>
          <a:p>
            <a:pPr>
              <a:defRPr/>
            </a:pPr>
            <a:fld id="{27086A8E-7AA3-4271-98B5-84400A35A8B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Mohammad Kamrul Arefin, Lecturer-SOB, NSU</a:t>
            </a:r>
          </a:p>
        </p:txBody>
      </p:sp>
      <p:sp>
        <p:nvSpPr>
          <p:cNvPr id="6" name="Slide Number Placeholder 17"/>
          <p:cNvSpPr>
            <a:spLocks noGrp="1"/>
          </p:cNvSpPr>
          <p:nvPr>
            <p:ph type="sldNum" sz="quarter" idx="12"/>
          </p:nvPr>
        </p:nvSpPr>
        <p:spPr/>
        <p:txBody>
          <a:bodyPr/>
          <a:lstStyle>
            <a:lvl1pPr>
              <a:defRPr/>
            </a:lvl1pPr>
          </a:lstStyle>
          <a:p>
            <a:pPr>
              <a:defRPr/>
            </a:pPr>
            <a:fld id="{6ED02B9A-ECE3-4C49-828C-EB5252E7FD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r>
              <a:rPr lang="en-US"/>
              <a:t>Mohammad Kamrul Arefin, Lecturer-SOB, NSU</a:t>
            </a:r>
          </a:p>
        </p:txBody>
      </p:sp>
      <p:sp>
        <p:nvSpPr>
          <p:cNvPr id="7" name="Slide Number Placeholder 17"/>
          <p:cNvSpPr>
            <a:spLocks noGrp="1"/>
          </p:cNvSpPr>
          <p:nvPr>
            <p:ph type="sldNum" sz="quarter" idx="12"/>
          </p:nvPr>
        </p:nvSpPr>
        <p:spPr/>
        <p:txBody>
          <a:bodyPr/>
          <a:lstStyle>
            <a:lvl1pPr>
              <a:defRPr/>
            </a:lvl1pPr>
          </a:lstStyle>
          <a:p>
            <a:pPr>
              <a:defRPr/>
            </a:pPr>
            <a:fld id="{FFFC5391-523D-48A3-B191-7CCDA4719AF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r>
              <a:rPr lang="en-US"/>
              <a:t>Mohammad Kamrul Arefin, Lecturer-SOB, NSU</a:t>
            </a:r>
          </a:p>
        </p:txBody>
      </p:sp>
      <p:sp>
        <p:nvSpPr>
          <p:cNvPr id="9" name="Slide Number Placeholder 17"/>
          <p:cNvSpPr>
            <a:spLocks noGrp="1"/>
          </p:cNvSpPr>
          <p:nvPr>
            <p:ph type="sldNum" sz="quarter" idx="12"/>
          </p:nvPr>
        </p:nvSpPr>
        <p:spPr/>
        <p:txBody>
          <a:bodyPr/>
          <a:lstStyle>
            <a:lvl1pPr>
              <a:defRPr/>
            </a:lvl1pPr>
          </a:lstStyle>
          <a:p>
            <a:pPr>
              <a:defRPr/>
            </a:pPr>
            <a:fld id="{1DFA10F0-4F04-4A13-857D-6E9E28D3FC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r>
              <a:rPr lang="en-US"/>
              <a:t>Mohammad Kamrul Arefin, Lecturer-SOB, NSU</a:t>
            </a:r>
          </a:p>
        </p:txBody>
      </p:sp>
      <p:sp>
        <p:nvSpPr>
          <p:cNvPr id="5" name="Slide Number Placeholder 17"/>
          <p:cNvSpPr>
            <a:spLocks noGrp="1"/>
          </p:cNvSpPr>
          <p:nvPr>
            <p:ph type="sldNum" sz="quarter" idx="12"/>
          </p:nvPr>
        </p:nvSpPr>
        <p:spPr/>
        <p:txBody>
          <a:bodyPr/>
          <a:lstStyle>
            <a:lvl1pPr>
              <a:defRPr/>
            </a:lvl1pPr>
          </a:lstStyle>
          <a:p>
            <a:pPr>
              <a:defRPr/>
            </a:pPr>
            <a:fld id="{483E52C9-E480-4A0A-9CED-5080CD27920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r>
              <a:rPr lang="en-US"/>
              <a:t>Mohammad Kamrul Arefin, Lecturer-SOB, NSU</a:t>
            </a:r>
          </a:p>
        </p:txBody>
      </p:sp>
      <p:sp>
        <p:nvSpPr>
          <p:cNvPr id="4" name="Slide Number Placeholder 17"/>
          <p:cNvSpPr>
            <a:spLocks noGrp="1"/>
          </p:cNvSpPr>
          <p:nvPr>
            <p:ph type="sldNum" sz="quarter" idx="12"/>
          </p:nvPr>
        </p:nvSpPr>
        <p:spPr/>
        <p:txBody>
          <a:bodyPr/>
          <a:lstStyle>
            <a:lvl1pPr>
              <a:defRPr/>
            </a:lvl1pPr>
          </a:lstStyle>
          <a:p>
            <a:pPr>
              <a:defRPr/>
            </a:pPr>
            <a:fld id="{D08D3D32-948E-4B38-9A60-058A6ED039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r>
              <a:rPr lang="en-US"/>
              <a:t>Mohammad Kamrul Arefin, Lecturer-SOB, NSU</a:t>
            </a:r>
          </a:p>
        </p:txBody>
      </p:sp>
      <p:sp>
        <p:nvSpPr>
          <p:cNvPr id="7" name="Slide Number Placeholder 17"/>
          <p:cNvSpPr>
            <a:spLocks noGrp="1"/>
          </p:cNvSpPr>
          <p:nvPr>
            <p:ph type="sldNum" sz="quarter" idx="12"/>
          </p:nvPr>
        </p:nvSpPr>
        <p:spPr/>
        <p:txBody>
          <a:bodyPr/>
          <a:lstStyle>
            <a:lvl1pPr>
              <a:defRPr/>
            </a:lvl1pPr>
          </a:lstStyle>
          <a:p>
            <a:pPr>
              <a:defRPr/>
            </a:pPr>
            <a:fld id="{D18669F1-7DAB-494C-9CEC-B99D10149E5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r>
              <a:rPr lang="en-US"/>
              <a:t>Mohammad Kamrul Arefin, Lecturer-SOB, NSU</a:t>
            </a:r>
          </a:p>
        </p:txBody>
      </p:sp>
      <p:sp>
        <p:nvSpPr>
          <p:cNvPr id="7" name="Slide Number Placeholder 17"/>
          <p:cNvSpPr>
            <a:spLocks noGrp="1"/>
          </p:cNvSpPr>
          <p:nvPr>
            <p:ph type="sldNum" sz="quarter" idx="12"/>
          </p:nvPr>
        </p:nvSpPr>
        <p:spPr/>
        <p:txBody>
          <a:bodyPr/>
          <a:lstStyle>
            <a:lvl1pPr>
              <a:defRPr/>
            </a:lvl1pPr>
          </a:lstStyle>
          <a:p>
            <a:pPr>
              <a:defRPr/>
            </a:pPr>
            <a:fld id="{53FF90B8-9BB3-44CF-BF7C-67017513892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buFontTx/>
              <a:buNone/>
              <a:defRPr kumimoji="0" sz="1200">
                <a:solidFill>
                  <a:schemeClr val="tx2">
                    <a:shade val="90000"/>
                  </a:schemeClr>
                </a:solidFill>
                <a:cs typeface="+mn-cs"/>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buFontTx/>
              <a:buNone/>
              <a:defRPr kumimoji="0" sz="1200">
                <a:solidFill>
                  <a:schemeClr val="tx2">
                    <a:shade val="90000"/>
                  </a:schemeClr>
                </a:solidFill>
                <a:cs typeface="+mn-cs"/>
              </a:defRPr>
            </a:lvl1pPr>
          </a:lstStyle>
          <a:p>
            <a:pPr>
              <a:defRPr/>
            </a:pPr>
            <a:r>
              <a:rPr lang="en-US"/>
              <a:t>Mohammad Kamrul Arefin, Lecturer-SOB, NSU</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buFontTx/>
              <a:buNone/>
              <a:defRPr kumimoji="0" sz="1200">
                <a:solidFill>
                  <a:schemeClr val="tx2">
                    <a:shade val="90000"/>
                  </a:schemeClr>
                </a:solidFill>
                <a:cs typeface="+mn-cs"/>
              </a:defRPr>
            </a:lvl1pPr>
          </a:lstStyle>
          <a:p>
            <a:pPr>
              <a:defRPr/>
            </a:pPr>
            <a:fld id="{A94F3503-272C-485D-872E-7D3BCBC114AD}"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sz="1800">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sz="1800">
                <a:cs typeface="+mn-cs"/>
              </a:endParaRPr>
            </a:p>
          </p:txBody>
        </p:sp>
      </p:gr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hdr="0" dt="0"/>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Arial" charset="0"/>
        </a:defRPr>
      </a:lvl2pPr>
      <a:lvl3pPr algn="l" rtl="0" eaLnBrk="0" fontAlgn="base" hangingPunct="0">
        <a:spcBef>
          <a:spcPct val="0"/>
        </a:spcBef>
        <a:spcAft>
          <a:spcPct val="0"/>
        </a:spcAft>
        <a:defRPr sz="5000">
          <a:solidFill>
            <a:schemeClr val="tx2"/>
          </a:solidFill>
          <a:latin typeface="Calibri" pitchFamily="34" charset="0"/>
          <a:cs typeface="Arial" charset="0"/>
        </a:defRPr>
      </a:lvl3pPr>
      <a:lvl4pPr algn="l" rtl="0" eaLnBrk="0" fontAlgn="base" hangingPunct="0">
        <a:spcBef>
          <a:spcPct val="0"/>
        </a:spcBef>
        <a:spcAft>
          <a:spcPct val="0"/>
        </a:spcAft>
        <a:defRPr sz="5000">
          <a:solidFill>
            <a:schemeClr val="tx2"/>
          </a:solidFill>
          <a:latin typeface="Calibri" pitchFamily="34" charset="0"/>
          <a:cs typeface="Arial" charset="0"/>
        </a:defRPr>
      </a:lvl4pPr>
      <a:lvl5pPr algn="l" rtl="0" eaLnBrk="0" fontAlgn="base" hangingPunct="0">
        <a:spcBef>
          <a:spcPct val="0"/>
        </a:spcBef>
        <a:spcAft>
          <a:spcPct val="0"/>
        </a:spcAft>
        <a:defRPr sz="5000">
          <a:solidFill>
            <a:schemeClr val="tx2"/>
          </a:solidFill>
          <a:latin typeface="Calibri" pitchFamily="34" charset="0"/>
          <a:cs typeface="Arial" charset="0"/>
        </a:defRPr>
      </a:lvl5pPr>
      <a:lvl6pPr marL="457200" algn="l" rtl="0" fontAlgn="base">
        <a:spcBef>
          <a:spcPct val="0"/>
        </a:spcBef>
        <a:spcAft>
          <a:spcPct val="0"/>
        </a:spcAft>
        <a:defRPr sz="5000">
          <a:solidFill>
            <a:schemeClr val="tx2"/>
          </a:solidFill>
          <a:latin typeface="Calibri" pitchFamily="34" charset="0"/>
          <a:cs typeface="Arial" charset="0"/>
        </a:defRPr>
      </a:lvl6pPr>
      <a:lvl7pPr marL="914400" algn="l" rtl="0" fontAlgn="base">
        <a:spcBef>
          <a:spcPct val="0"/>
        </a:spcBef>
        <a:spcAft>
          <a:spcPct val="0"/>
        </a:spcAft>
        <a:defRPr sz="5000">
          <a:solidFill>
            <a:schemeClr val="tx2"/>
          </a:solidFill>
          <a:latin typeface="Calibri" pitchFamily="34" charset="0"/>
          <a:cs typeface="Arial" charset="0"/>
        </a:defRPr>
      </a:lvl7pPr>
      <a:lvl8pPr marL="1371600" algn="l" rtl="0" fontAlgn="base">
        <a:spcBef>
          <a:spcPct val="0"/>
        </a:spcBef>
        <a:spcAft>
          <a:spcPct val="0"/>
        </a:spcAft>
        <a:defRPr sz="5000">
          <a:solidFill>
            <a:schemeClr val="tx2"/>
          </a:solidFill>
          <a:latin typeface="Calibri" pitchFamily="34" charset="0"/>
          <a:cs typeface="Arial" charset="0"/>
        </a:defRPr>
      </a:lvl8pPr>
      <a:lvl9pPr marL="1828800" algn="l" rtl="0" fontAlgn="base">
        <a:spcBef>
          <a:spcPct val="0"/>
        </a:spcBef>
        <a:spcAft>
          <a:spcPct val="0"/>
        </a:spcAft>
        <a:defRPr sz="5000">
          <a:solidFill>
            <a:schemeClr val="tx2"/>
          </a:solidFill>
          <a:latin typeface="Calibri" pitchFamily="34" charset="0"/>
          <a:cs typeface="Arial"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cs typeface="+mn-cs"/>
        </a:defRPr>
      </a:lvl5pPr>
      <a:lvl6pPr marL="1919288" indent="-209550" algn="l" rtl="0" fontAlgn="base">
        <a:spcBef>
          <a:spcPct val="20000"/>
        </a:spcBef>
        <a:spcAft>
          <a:spcPct val="0"/>
        </a:spcAft>
        <a:buClr>
          <a:srgbClr val="10CF9B"/>
        </a:buClr>
        <a:buSzPct val="65000"/>
        <a:buFont typeface="Wingdings 2" pitchFamily="18" charset="2"/>
        <a:buChar char=""/>
        <a:defRPr sz="2000">
          <a:solidFill>
            <a:schemeClr val="tx1"/>
          </a:solidFill>
          <a:latin typeface="+mn-lt"/>
          <a:cs typeface="+mn-cs"/>
        </a:defRPr>
      </a:lvl6pPr>
      <a:lvl7pPr marL="2376488" indent="-209550" algn="l" rtl="0" fontAlgn="base">
        <a:spcBef>
          <a:spcPct val="20000"/>
        </a:spcBef>
        <a:spcAft>
          <a:spcPct val="0"/>
        </a:spcAft>
        <a:buClr>
          <a:srgbClr val="10CF9B"/>
        </a:buClr>
        <a:buSzPct val="65000"/>
        <a:buFont typeface="Wingdings 2" pitchFamily="18" charset="2"/>
        <a:buChar char=""/>
        <a:defRPr sz="2000">
          <a:solidFill>
            <a:schemeClr val="tx1"/>
          </a:solidFill>
          <a:latin typeface="+mn-lt"/>
          <a:cs typeface="+mn-cs"/>
        </a:defRPr>
      </a:lvl7pPr>
      <a:lvl8pPr marL="2833688" indent="-209550" algn="l" rtl="0" fontAlgn="base">
        <a:spcBef>
          <a:spcPct val="20000"/>
        </a:spcBef>
        <a:spcAft>
          <a:spcPct val="0"/>
        </a:spcAft>
        <a:buClr>
          <a:srgbClr val="10CF9B"/>
        </a:buClr>
        <a:buSzPct val="65000"/>
        <a:buFont typeface="Wingdings 2" pitchFamily="18" charset="2"/>
        <a:buChar char=""/>
        <a:defRPr sz="2000">
          <a:solidFill>
            <a:schemeClr val="tx1"/>
          </a:solidFill>
          <a:latin typeface="+mn-lt"/>
          <a:cs typeface="+mn-cs"/>
        </a:defRPr>
      </a:lvl8pPr>
      <a:lvl9pPr marL="3290888" indent="-209550" algn="l" rtl="0" fontAlgn="base">
        <a:spcBef>
          <a:spcPct val="20000"/>
        </a:spcBef>
        <a:spcAft>
          <a:spcPct val="0"/>
        </a:spcAft>
        <a:buClr>
          <a:srgbClr val="10CF9B"/>
        </a:buClr>
        <a:buSzPct val="65000"/>
        <a:buFont typeface="Wingdings 2" pitchFamily="18"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314"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3315"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 name="Date Placeholder 4"/>
          <p:cNvSpPr>
            <a:spLocks noGrp="1"/>
          </p:cNvSpPr>
          <p:nvPr>
            <p:ph type="dt" sz="half" idx="2"/>
          </p:nvPr>
        </p:nvSpPr>
        <p:spPr>
          <a:xfrm>
            <a:off x="457200" y="6356350"/>
            <a:ext cx="2133600" cy="365125"/>
          </a:xfrm>
          <a:prstGeom prst="rect">
            <a:avLst/>
          </a:prstGeom>
        </p:spPr>
        <p:txBody>
          <a:bodyPr vert="horz" lIns="0" tIns="0" rIns="0" bIns="0" anchor="b"/>
          <a:lstStyle>
            <a:lvl1pPr>
              <a:buFontTx/>
              <a:buNone/>
              <a:defRPr sz="1200">
                <a:solidFill>
                  <a:schemeClr val="tx2">
                    <a:shade val="90000"/>
                  </a:schemeClr>
                </a:solidFill>
                <a:cs typeface="+mn-cs"/>
              </a:defRPr>
            </a:lvl1pPr>
          </a:lstStyle>
          <a:p>
            <a:pPr>
              <a:defRPr/>
            </a:pPr>
            <a:endParaRPr lang="en-US"/>
          </a:p>
        </p:txBody>
      </p:sp>
      <p:sp>
        <p:nvSpPr>
          <p:cNvPr id="20" name="Footer Placeholder 5"/>
          <p:cNvSpPr>
            <a:spLocks noGrp="1"/>
          </p:cNvSpPr>
          <p:nvPr>
            <p:ph type="ftr" sz="quarter" idx="3"/>
          </p:nvPr>
        </p:nvSpPr>
        <p:spPr>
          <a:xfrm>
            <a:off x="2667000" y="6356350"/>
            <a:ext cx="3352800" cy="365125"/>
          </a:xfrm>
          <a:prstGeom prst="rect">
            <a:avLst/>
          </a:prstGeom>
        </p:spPr>
        <p:txBody>
          <a:bodyPr vert="horz" lIns="0" tIns="0" rIns="0" bIns="0" anchor="b"/>
          <a:lstStyle>
            <a:lvl1pPr>
              <a:buFontTx/>
              <a:buNone/>
              <a:defRPr sz="1200">
                <a:solidFill>
                  <a:schemeClr val="tx2">
                    <a:shade val="90000"/>
                  </a:schemeClr>
                </a:solidFill>
                <a:cs typeface="+mn-cs"/>
              </a:defRPr>
            </a:lvl1pPr>
          </a:lstStyle>
          <a:p>
            <a:pPr>
              <a:defRPr/>
            </a:pPr>
            <a:r>
              <a:rPr lang="en-GB"/>
              <a:t>Mohammad Kamrul Arefin, Lecturer-School of Business, North South University</a:t>
            </a:r>
            <a:endParaRPr lang="en-US"/>
          </a:p>
        </p:txBody>
      </p:sp>
      <p:sp>
        <p:nvSpPr>
          <p:cNvPr id="21" name="Slide Number Placeholder 6"/>
          <p:cNvSpPr>
            <a:spLocks noGrp="1"/>
          </p:cNvSpPr>
          <p:nvPr>
            <p:ph type="sldNum" sz="quarter" idx="4"/>
          </p:nvPr>
        </p:nvSpPr>
        <p:spPr>
          <a:xfrm>
            <a:off x="8077200" y="6356350"/>
            <a:ext cx="609600" cy="365125"/>
          </a:xfrm>
          <a:prstGeom prst="rect">
            <a:avLst/>
          </a:prstGeom>
        </p:spPr>
        <p:txBody>
          <a:bodyPr vert="horz" lIns="0" tIns="0" rIns="0" bIns="0" anchor="b"/>
          <a:lstStyle>
            <a:lvl1pPr algn="r">
              <a:buFontTx/>
              <a:buNone/>
              <a:defRPr sz="1200">
                <a:solidFill>
                  <a:schemeClr val="tx2">
                    <a:shade val="90000"/>
                  </a:schemeClr>
                </a:solidFill>
                <a:cs typeface="+mn-cs"/>
              </a:defRPr>
            </a:lvl1pPr>
          </a:lstStyle>
          <a:p>
            <a:pPr>
              <a:defRPr/>
            </a:pPr>
            <a:fld id="{407937C0-FA7B-4DCA-A81E-709C2D023C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Lst>
  <p:hf hdr="0" dt="0"/>
  <p:txStyles>
    <p:titleStyle>
      <a:lvl1pPr algn="l" rtl="0" eaLnBrk="0" fontAlgn="base" hangingPunct="0">
        <a:spcBef>
          <a:spcPct val="0"/>
        </a:spcBef>
        <a:spcAft>
          <a:spcPct val="0"/>
        </a:spcAft>
        <a:defRPr sz="5000" kern="1200">
          <a:solidFill>
            <a:schemeClr val="tx2"/>
          </a:solidFill>
          <a:latin typeface="Arial" charset="0"/>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Arial"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Arial"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Arial" charset="0"/>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Arial" charset="0"/>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Arial"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6552" y="1431925"/>
            <a:ext cx="7851648" cy="1828800"/>
          </a:xfrm>
        </p:spPr>
        <p:txBody>
          <a:bodyPr>
            <a:normAutofit/>
          </a:bodyPr>
          <a:lstStyle/>
          <a:p>
            <a:pPr algn="ctr" eaLnBrk="1" fontAlgn="auto" hangingPunct="1">
              <a:spcAft>
                <a:spcPts val="0"/>
              </a:spcAft>
              <a:defRPr/>
            </a:pPr>
            <a:r>
              <a:rPr lang="en-US" dirty="0" smtClean="0"/>
              <a:t>Principles</a:t>
            </a:r>
            <a:r>
              <a:rPr lang="en-US" dirty="0" smtClean="0"/>
              <a:t> </a:t>
            </a:r>
            <a:r>
              <a:rPr lang="en-US" dirty="0" smtClean="0"/>
              <a:t>of Banking</a:t>
            </a:r>
            <a:br>
              <a:rPr lang="en-US" dirty="0" smtClean="0"/>
            </a:br>
            <a:endParaRPr lang="en-US" dirty="0"/>
          </a:p>
        </p:txBody>
      </p:sp>
      <p:sp>
        <p:nvSpPr>
          <p:cNvPr id="18434" name="Rectangle 3"/>
          <p:cNvSpPr>
            <a:spLocks noGrp="1" noChangeArrowheads="1"/>
          </p:cNvSpPr>
          <p:nvPr>
            <p:ph type="subTitle" idx="1"/>
          </p:nvPr>
        </p:nvSpPr>
        <p:spPr>
          <a:xfrm>
            <a:off x="450850" y="4191000"/>
            <a:ext cx="7854950" cy="1752600"/>
          </a:xfrm>
        </p:spPr>
        <p:txBody>
          <a:bodyPr/>
          <a:lstStyle/>
          <a:p>
            <a:pPr marR="0" algn="ctr" eaLnBrk="1" hangingPunct="1"/>
            <a:r>
              <a:rPr lang="en-US" sz="2400" dirty="0" smtClean="0">
                <a:latin typeface="Constantia" pitchFamily="18" charset="0"/>
              </a:rPr>
              <a:t>Prepared By:</a:t>
            </a:r>
          </a:p>
          <a:p>
            <a:pPr marR="0" algn="ctr" eaLnBrk="1" hangingPunct="1"/>
            <a:r>
              <a:rPr lang="en-US" sz="2400" dirty="0" smtClean="0">
                <a:latin typeface="Constantia" pitchFamily="18" charset="0"/>
              </a:rPr>
              <a:t>Mohammad </a:t>
            </a:r>
            <a:r>
              <a:rPr lang="en-US" sz="2400" dirty="0" err="1" smtClean="0">
                <a:latin typeface="Constantia" pitchFamily="18" charset="0"/>
              </a:rPr>
              <a:t>Kamrul</a:t>
            </a:r>
            <a:r>
              <a:rPr lang="en-US" sz="2400" dirty="0" smtClean="0">
                <a:latin typeface="Constantia" pitchFamily="18" charset="0"/>
              </a:rPr>
              <a:t> </a:t>
            </a:r>
            <a:r>
              <a:rPr lang="en-US" sz="2400" dirty="0" err="1" smtClean="0">
                <a:latin typeface="Constantia" pitchFamily="18" charset="0"/>
              </a:rPr>
              <a:t>Arefin</a:t>
            </a:r>
            <a:endParaRPr lang="en-US" sz="2400" dirty="0" smtClean="0">
              <a:latin typeface="Constantia" pitchFamily="18" charset="0"/>
            </a:endParaRPr>
          </a:p>
        </p:txBody>
      </p:sp>
      <p:sp>
        <p:nvSpPr>
          <p:cNvPr id="18435" name="Rectangle 3"/>
          <p:cNvSpPr>
            <a:spLocks noChangeArrowheads="1"/>
          </p:cNvSpPr>
          <p:nvPr/>
        </p:nvSpPr>
        <p:spPr bwMode="auto">
          <a:xfrm>
            <a:off x="3276600" y="2859088"/>
            <a:ext cx="1946816" cy="646331"/>
          </a:xfrm>
          <a:prstGeom prst="rect">
            <a:avLst/>
          </a:prstGeom>
          <a:noFill/>
          <a:ln w="9525">
            <a:noFill/>
            <a:miter lim="800000"/>
            <a:headEnd/>
            <a:tailEnd/>
          </a:ln>
        </p:spPr>
        <p:txBody>
          <a:bodyPr wrap="none">
            <a:spAutoFit/>
          </a:bodyPr>
          <a:lstStyle/>
          <a:p>
            <a:pPr algn="ctr"/>
            <a:r>
              <a:rPr lang="en-US" sz="3600" dirty="0" smtClean="0">
                <a:latin typeface="Constantia" pitchFamily="18" charset="0"/>
              </a:rPr>
              <a:t>Lecture 1</a:t>
            </a:r>
            <a:endParaRPr lang="en-US" sz="3600" dirty="0">
              <a:latin typeface="Constant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8F9A3E9B-E55D-47EE-BA7A-C87270B65A14}" type="slidenum">
              <a:rPr lang="en-US" sz="1200">
                <a:solidFill>
                  <a:schemeClr val="tx2">
                    <a:shade val="90000"/>
                  </a:schemeClr>
                </a:solidFill>
                <a:cs typeface="+mn-cs"/>
              </a:rPr>
              <a:pPr algn="r">
                <a:defRPr/>
              </a:pPr>
              <a:t>10</a:t>
            </a:fld>
            <a:endParaRPr lang="en-US" sz="1200">
              <a:solidFill>
                <a:schemeClr val="tx2">
                  <a:shade val="90000"/>
                </a:schemeClr>
              </a:solidFill>
              <a:cs typeface="+mn-cs"/>
            </a:endParaRPr>
          </a:p>
        </p:txBody>
      </p:sp>
      <p:sp>
        <p:nvSpPr>
          <p:cNvPr id="20483" name="Text Box 8"/>
          <p:cNvSpPr txBox="1">
            <a:spLocks noChangeArrowheads="1"/>
          </p:cNvSpPr>
          <p:nvPr/>
        </p:nvSpPr>
        <p:spPr bwMode="auto">
          <a:xfrm>
            <a:off x="228600" y="685800"/>
            <a:ext cx="8763000" cy="6001643"/>
          </a:xfrm>
          <a:prstGeom prst="rect">
            <a:avLst/>
          </a:prstGeom>
          <a:noFill/>
          <a:ln w="9525">
            <a:noFill/>
            <a:miter lim="800000"/>
            <a:headEnd/>
            <a:tailEnd/>
          </a:ln>
        </p:spPr>
        <p:txBody>
          <a:bodyPr>
            <a:spAutoFit/>
          </a:bodyPr>
          <a:lstStyle/>
          <a:p>
            <a:pPr>
              <a:spcBef>
                <a:spcPct val="50000"/>
              </a:spcBef>
            </a:pPr>
            <a:r>
              <a:rPr lang="en-GB" sz="2400" b="1" dirty="0" smtClean="0">
                <a:latin typeface="Times New Roman" pitchFamily="18" charset="0"/>
              </a:rPr>
              <a:t>Services Bank Have Developed More Recently</a:t>
            </a:r>
            <a:r>
              <a:rPr lang="en-GB" sz="2400" dirty="0" smtClean="0">
                <a:latin typeface="Times New Roman" pitchFamily="18" charset="0"/>
              </a:rPr>
              <a:t>:</a:t>
            </a:r>
          </a:p>
          <a:p>
            <a:pPr>
              <a:spcBef>
                <a:spcPct val="50000"/>
              </a:spcBef>
              <a:buFont typeface="Wingdings" pitchFamily="2" charset="2"/>
              <a:buChar char="ü"/>
            </a:pPr>
            <a:r>
              <a:rPr lang="en-GB" sz="2400" b="1" dirty="0" smtClean="0">
                <a:latin typeface="Times New Roman" pitchFamily="18" charset="0"/>
              </a:rPr>
              <a:t>Granting Consumer Loans</a:t>
            </a:r>
            <a:r>
              <a:rPr lang="en-GB" sz="2400" dirty="0" smtClean="0">
                <a:latin typeface="Times New Roman" pitchFamily="18" charset="0"/>
              </a:rPr>
              <a:t>: Historically, most banks did not actively pursue loan accounts from individuals and families, believing that the relatively small size of most consumer loans and their relatively high default rate would make such lending unprofitable. However in the early 1920s, heavy competition for business deposits and loans caused bankers increasingly to turn to the consumer as a potentially more loyal customer.  </a:t>
            </a:r>
          </a:p>
          <a:p>
            <a:pPr>
              <a:spcBef>
                <a:spcPct val="50000"/>
              </a:spcBef>
              <a:buFont typeface="Wingdings" pitchFamily="2" charset="2"/>
              <a:buChar char="ü"/>
            </a:pPr>
            <a:r>
              <a:rPr lang="en-GB" sz="2400" b="1" dirty="0" smtClean="0">
                <a:latin typeface="Times New Roman" pitchFamily="18" charset="0"/>
              </a:rPr>
              <a:t>Financial Advising</a:t>
            </a:r>
            <a:r>
              <a:rPr lang="en-GB" sz="2400" dirty="0" smtClean="0">
                <a:latin typeface="Times New Roman" pitchFamily="18" charset="0"/>
              </a:rPr>
              <a:t>: Bankers have long been asked for financial advice by their customers, particularly when it comes to the use of credit and the saving or investing of funds. Many banks today offer a wide range of financial advisory services, from helping to prepare tax returns and financial plans for individuals to consulting about marketing opportunities at home and abroad for their business customers. </a:t>
            </a:r>
            <a:endParaRPr lang="en-GB" sz="2400" dirty="0">
              <a:latin typeface="Times New Roman" pitchFamily="18" charset="0"/>
            </a:endParaRPr>
          </a:p>
        </p:txBody>
      </p:sp>
      <p:sp>
        <p:nvSpPr>
          <p:cNvPr id="11" name="Footer Placeholder 10"/>
          <p:cNvSpPr txBox="1">
            <a:spLocks noGrp="1"/>
          </p:cNvSpPr>
          <p:nvPr/>
        </p:nvSpPr>
        <p:spPr>
          <a:xfrm>
            <a:off x="2667000" y="6356350"/>
            <a:ext cx="3352800" cy="365125"/>
          </a:xfrm>
          <a:prstGeom prst="rect">
            <a:avLst/>
          </a:prstGeom>
          <a:noFill/>
        </p:spPr>
        <p:txBody>
          <a:bodyPr lIns="0" tIns="0" rIns="0" bIns="0" anchor="b"/>
          <a:lstStyle/>
          <a:p>
            <a:pPr>
              <a:defRPr/>
            </a:pPr>
            <a:r>
              <a:rPr lang="en-US" sz="1200" dirty="0">
                <a:solidFill>
                  <a:schemeClr val="tx2">
                    <a:shade val="90000"/>
                  </a:schemeClr>
                </a:solidFill>
                <a:cs typeface="+mn-cs"/>
              </a:rPr>
              <a:t>Mohammad </a:t>
            </a:r>
            <a:r>
              <a:rPr lang="en-US" sz="1200" dirty="0" err="1">
                <a:solidFill>
                  <a:schemeClr val="tx2">
                    <a:shade val="90000"/>
                  </a:schemeClr>
                </a:solidFill>
                <a:cs typeface="+mn-cs"/>
              </a:rPr>
              <a:t>Kamrul</a:t>
            </a:r>
            <a:r>
              <a:rPr lang="en-US" sz="1200" dirty="0">
                <a:solidFill>
                  <a:schemeClr val="tx2">
                    <a:shade val="90000"/>
                  </a:schemeClr>
                </a:solidFill>
                <a:cs typeface="+mn-cs"/>
              </a:rPr>
              <a:t> </a:t>
            </a:r>
            <a:r>
              <a:rPr lang="en-US" sz="1200" dirty="0" err="1" smtClean="0">
                <a:solidFill>
                  <a:schemeClr val="tx2">
                    <a:shade val="90000"/>
                  </a:schemeClr>
                </a:solidFill>
                <a:cs typeface="+mn-cs"/>
              </a:rPr>
              <a:t>Arefin</a:t>
            </a:r>
            <a:endParaRPr lang="en-US" sz="1200" dirty="0">
              <a:solidFill>
                <a:schemeClr val="tx2">
                  <a:shade val="90000"/>
                </a:schemeClr>
              </a:solidFill>
              <a:cs typeface="+mn-cs"/>
            </a:endParaRPr>
          </a:p>
        </p:txBody>
      </p:sp>
    </p:spTree>
    <p:extLst>
      <p:ext uri="{BB962C8B-B14F-4D97-AF65-F5344CB8AC3E}">
        <p14:creationId xmlns:p14="http://schemas.microsoft.com/office/powerpoint/2010/main" val="546561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8F9A3E9B-E55D-47EE-BA7A-C87270B65A14}" type="slidenum">
              <a:rPr lang="en-US" sz="1200">
                <a:solidFill>
                  <a:schemeClr val="tx2">
                    <a:shade val="90000"/>
                  </a:schemeClr>
                </a:solidFill>
                <a:cs typeface="+mn-cs"/>
              </a:rPr>
              <a:pPr algn="r">
                <a:defRPr/>
              </a:pPr>
              <a:t>11</a:t>
            </a:fld>
            <a:endParaRPr lang="en-US" sz="1200">
              <a:solidFill>
                <a:schemeClr val="tx2">
                  <a:shade val="90000"/>
                </a:schemeClr>
              </a:solidFill>
              <a:cs typeface="+mn-cs"/>
            </a:endParaRPr>
          </a:p>
        </p:txBody>
      </p:sp>
      <p:sp>
        <p:nvSpPr>
          <p:cNvPr id="20483" name="Text Box 8"/>
          <p:cNvSpPr txBox="1">
            <a:spLocks noChangeArrowheads="1"/>
          </p:cNvSpPr>
          <p:nvPr/>
        </p:nvSpPr>
        <p:spPr bwMode="auto">
          <a:xfrm>
            <a:off x="228600" y="685800"/>
            <a:ext cx="8763000" cy="5262979"/>
          </a:xfrm>
          <a:prstGeom prst="rect">
            <a:avLst/>
          </a:prstGeom>
          <a:noFill/>
          <a:ln w="9525">
            <a:noFill/>
            <a:miter lim="800000"/>
            <a:headEnd/>
            <a:tailEnd/>
          </a:ln>
        </p:spPr>
        <p:txBody>
          <a:bodyPr>
            <a:spAutoFit/>
          </a:bodyPr>
          <a:lstStyle/>
          <a:p>
            <a:pPr>
              <a:spcBef>
                <a:spcPct val="50000"/>
              </a:spcBef>
              <a:buFont typeface="Wingdings" pitchFamily="2" charset="2"/>
              <a:buChar char="ü"/>
            </a:pPr>
            <a:r>
              <a:rPr lang="en-GB" sz="2400" b="1" dirty="0" smtClean="0">
                <a:latin typeface="Times New Roman" pitchFamily="18" charset="0"/>
              </a:rPr>
              <a:t>Equipment Leasing Services</a:t>
            </a:r>
            <a:r>
              <a:rPr lang="en-GB" sz="2400" dirty="0" smtClean="0">
                <a:latin typeface="Times New Roman" pitchFamily="18" charset="0"/>
              </a:rPr>
              <a:t>: An alternative to lending in which a bank buys equipment and rents it to its customers.   </a:t>
            </a:r>
          </a:p>
          <a:p>
            <a:pPr>
              <a:spcBef>
                <a:spcPct val="50000"/>
              </a:spcBef>
              <a:buFont typeface="Wingdings" pitchFamily="2" charset="2"/>
              <a:buChar char="ü"/>
            </a:pPr>
            <a:r>
              <a:rPr lang="en-GB" sz="2400" b="1" dirty="0" smtClean="0">
                <a:latin typeface="Times New Roman" pitchFamily="18" charset="0"/>
              </a:rPr>
              <a:t>Making Venture Capital Loans</a:t>
            </a:r>
            <a:r>
              <a:rPr lang="en-GB" sz="2400" dirty="0" smtClean="0">
                <a:latin typeface="Times New Roman" pitchFamily="18" charset="0"/>
              </a:rPr>
              <a:t>: Increasingly, banks have become active in financing the start up costs of new companies, particularly in high-tech industries. Because of the added risk involved in such loans, this is generally done through a venture capital firm, a subsidiary of a bank holding company such as Citigroup Venture, Inc. </a:t>
            </a:r>
          </a:p>
          <a:p>
            <a:pPr>
              <a:spcBef>
                <a:spcPct val="50000"/>
              </a:spcBef>
              <a:buFont typeface="Wingdings" pitchFamily="2" charset="2"/>
              <a:buChar char="ü"/>
            </a:pPr>
            <a:r>
              <a:rPr lang="en-GB" sz="2400" b="1" dirty="0" smtClean="0">
                <a:latin typeface="Times New Roman" pitchFamily="18" charset="0"/>
              </a:rPr>
              <a:t>Selling Insurance Services</a:t>
            </a:r>
            <a:r>
              <a:rPr lang="en-GB" sz="2400" dirty="0" smtClean="0">
                <a:latin typeface="Times New Roman" pitchFamily="18" charset="0"/>
              </a:rPr>
              <a:t>: For many years, bankers have sold credit life insurance to their customers receiving loans, thus guaranteeing loan repayment if borrowers die or become disabled. Generally, insurance policies are contracts that protect customers by covering the costs of property damage and health care and make monetary payments in case of death. </a:t>
            </a:r>
            <a:endParaRPr lang="en-GB" sz="2400" dirty="0">
              <a:latin typeface="Times New Roman" pitchFamily="18" charset="0"/>
            </a:endParaRPr>
          </a:p>
        </p:txBody>
      </p:sp>
      <p:sp>
        <p:nvSpPr>
          <p:cNvPr id="11" name="Footer Placeholder 10"/>
          <p:cNvSpPr txBox="1">
            <a:spLocks noGrp="1"/>
          </p:cNvSpPr>
          <p:nvPr/>
        </p:nvSpPr>
        <p:spPr>
          <a:xfrm>
            <a:off x="2667000" y="6356350"/>
            <a:ext cx="3352800" cy="365125"/>
          </a:xfrm>
          <a:prstGeom prst="rect">
            <a:avLst/>
          </a:prstGeom>
          <a:noFill/>
        </p:spPr>
        <p:txBody>
          <a:bodyPr lIns="0" tIns="0" rIns="0" bIns="0" anchor="b"/>
          <a:lstStyle/>
          <a:p>
            <a:pPr>
              <a:defRPr/>
            </a:pPr>
            <a:r>
              <a:rPr lang="en-US" sz="1200" dirty="0">
                <a:solidFill>
                  <a:schemeClr val="tx2">
                    <a:shade val="90000"/>
                  </a:schemeClr>
                </a:solidFill>
                <a:cs typeface="+mn-cs"/>
              </a:rPr>
              <a:t>Mohammad </a:t>
            </a:r>
            <a:r>
              <a:rPr lang="en-US" sz="1200" dirty="0" err="1">
                <a:solidFill>
                  <a:schemeClr val="tx2">
                    <a:shade val="90000"/>
                  </a:schemeClr>
                </a:solidFill>
                <a:cs typeface="+mn-cs"/>
              </a:rPr>
              <a:t>Kamrul</a:t>
            </a:r>
            <a:r>
              <a:rPr lang="en-US" sz="1200" dirty="0">
                <a:solidFill>
                  <a:schemeClr val="tx2">
                    <a:shade val="90000"/>
                  </a:schemeClr>
                </a:solidFill>
                <a:cs typeface="+mn-cs"/>
              </a:rPr>
              <a:t> </a:t>
            </a:r>
            <a:r>
              <a:rPr lang="en-US" sz="1200" dirty="0" err="1" smtClean="0">
                <a:solidFill>
                  <a:schemeClr val="tx2">
                    <a:shade val="90000"/>
                  </a:schemeClr>
                </a:solidFill>
                <a:cs typeface="+mn-cs"/>
              </a:rPr>
              <a:t>Arefin</a:t>
            </a:r>
            <a:endParaRPr lang="en-US" sz="1200" dirty="0">
              <a:solidFill>
                <a:schemeClr val="tx2">
                  <a:shade val="90000"/>
                </a:schemeClr>
              </a:solidFill>
              <a:cs typeface="+mn-cs"/>
            </a:endParaRPr>
          </a:p>
        </p:txBody>
      </p:sp>
    </p:spTree>
    <p:extLst>
      <p:ext uri="{BB962C8B-B14F-4D97-AF65-F5344CB8AC3E}">
        <p14:creationId xmlns:p14="http://schemas.microsoft.com/office/powerpoint/2010/main" val="2387349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8F9A3E9B-E55D-47EE-BA7A-C87270B65A14}" type="slidenum">
              <a:rPr lang="en-US" sz="1200">
                <a:solidFill>
                  <a:schemeClr val="tx2">
                    <a:shade val="90000"/>
                  </a:schemeClr>
                </a:solidFill>
                <a:cs typeface="+mn-cs"/>
              </a:rPr>
              <a:pPr algn="r">
                <a:defRPr/>
              </a:pPr>
              <a:t>12</a:t>
            </a:fld>
            <a:endParaRPr lang="en-US" sz="1200">
              <a:solidFill>
                <a:schemeClr val="tx2">
                  <a:shade val="90000"/>
                </a:schemeClr>
              </a:solidFill>
              <a:cs typeface="+mn-cs"/>
            </a:endParaRPr>
          </a:p>
        </p:txBody>
      </p:sp>
      <p:sp>
        <p:nvSpPr>
          <p:cNvPr id="20483" name="Text Box 8"/>
          <p:cNvSpPr txBox="1">
            <a:spLocks noChangeArrowheads="1"/>
          </p:cNvSpPr>
          <p:nvPr/>
        </p:nvSpPr>
        <p:spPr bwMode="auto">
          <a:xfrm>
            <a:off x="228600" y="685800"/>
            <a:ext cx="8763000" cy="5262979"/>
          </a:xfrm>
          <a:prstGeom prst="rect">
            <a:avLst/>
          </a:prstGeom>
          <a:noFill/>
          <a:ln w="9525">
            <a:noFill/>
            <a:miter lim="800000"/>
            <a:headEnd/>
            <a:tailEnd/>
          </a:ln>
        </p:spPr>
        <p:txBody>
          <a:bodyPr>
            <a:spAutoFit/>
          </a:bodyPr>
          <a:lstStyle/>
          <a:p>
            <a:pPr>
              <a:spcBef>
                <a:spcPct val="50000"/>
              </a:spcBef>
              <a:buFont typeface="Wingdings" pitchFamily="2" charset="2"/>
              <a:buChar char="ü"/>
            </a:pPr>
            <a:r>
              <a:rPr lang="en-GB" sz="2400" b="1" dirty="0" smtClean="0">
                <a:latin typeface="Times New Roman" pitchFamily="18" charset="0"/>
              </a:rPr>
              <a:t>Selling Retirement Plans</a:t>
            </a:r>
            <a:r>
              <a:rPr lang="en-GB" sz="2400" dirty="0" smtClean="0">
                <a:latin typeface="Times New Roman" pitchFamily="18" charset="0"/>
              </a:rPr>
              <a:t>: Retirement plans are pension programs that individuals to save money for retirement. Bank trust departments are active in managing the retirement plans that most businesses make available to their employees, investing incoming funds and dispensing payments to qualified recipients who have reached retirement or become disabled. Bank also sell deposit retirement plans (known as IRAs and </a:t>
            </a:r>
            <a:r>
              <a:rPr lang="en-GB" sz="2400" dirty="0" err="1" smtClean="0">
                <a:latin typeface="Times New Roman" pitchFamily="18" charset="0"/>
              </a:rPr>
              <a:t>keoghs</a:t>
            </a:r>
            <a:r>
              <a:rPr lang="en-GB" sz="2400" dirty="0" smtClean="0">
                <a:latin typeface="Times New Roman" pitchFamily="18" charset="0"/>
              </a:rPr>
              <a:t>) to individuals holding these deposits until the funds are needed for income after retirement. </a:t>
            </a:r>
          </a:p>
          <a:p>
            <a:pPr>
              <a:spcBef>
                <a:spcPct val="50000"/>
              </a:spcBef>
              <a:buFont typeface="Wingdings" pitchFamily="2" charset="2"/>
              <a:buChar char="ü"/>
            </a:pPr>
            <a:r>
              <a:rPr lang="en-GB" sz="2400" b="1" dirty="0" smtClean="0">
                <a:latin typeface="Times New Roman" pitchFamily="18" charset="0"/>
              </a:rPr>
              <a:t>Security Brokerage Service</a:t>
            </a:r>
            <a:r>
              <a:rPr lang="en-GB" sz="2400" dirty="0" smtClean="0">
                <a:latin typeface="Times New Roman" pitchFamily="18" charset="0"/>
              </a:rPr>
              <a:t>: Recently many banks started offering security brokerage service to their customers by executing customer orders to buy or sell securities.</a:t>
            </a:r>
          </a:p>
          <a:p>
            <a:pPr>
              <a:spcBef>
                <a:spcPct val="50000"/>
              </a:spcBef>
              <a:buFont typeface="Wingdings" pitchFamily="2" charset="2"/>
              <a:buChar char="ü"/>
            </a:pPr>
            <a:r>
              <a:rPr lang="en-GB" sz="2400" b="1" dirty="0" smtClean="0">
                <a:latin typeface="Times New Roman" pitchFamily="18" charset="0"/>
              </a:rPr>
              <a:t>Security Underwriting Service</a:t>
            </a:r>
            <a:r>
              <a:rPr lang="en-GB" sz="2400" dirty="0" smtClean="0">
                <a:latin typeface="Times New Roman" pitchFamily="18" charset="0"/>
              </a:rPr>
              <a:t>: Banks provide assistance in launching securities to raise funds</a:t>
            </a:r>
            <a:r>
              <a:rPr lang="en-GB" sz="2400" dirty="0">
                <a:latin typeface="Times New Roman" pitchFamily="18" charset="0"/>
              </a:rPr>
              <a:t> for corporations </a:t>
            </a:r>
            <a:endParaRPr lang="en-GB" sz="2400" b="1" dirty="0" smtClean="0">
              <a:latin typeface="Times New Roman" pitchFamily="18" charset="0"/>
            </a:endParaRPr>
          </a:p>
        </p:txBody>
      </p:sp>
      <p:sp>
        <p:nvSpPr>
          <p:cNvPr id="11" name="Footer Placeholder 10"/>
          <p:cNvSpPr txBox="1">
            <a:spLocks noGrp="1"/>
          </p:cNvSpPr>
          <p:nvPr/>
        </p:nvSpPr>
        <p:spPr>
          <a:xfrm>
            <a:off x="2667000" y="6356350"/>
            <a:ext cx="3352800" cy="365125"/>
          </a:xfrm>
          <a:prstGeom prst="rect">
            <a:avLst/>
          </a:prstGeom>
          <a:noFill/>
        </p:spPr>
        <p:txBody>
          <a:bodyPr lIns="0" tIns="0" rIns="0" bIns="0" anchor="b"/>
          <a:lstStyle/>
          <a:p>
            <a:pPr>
              <a:defRPr/>
            </a:pPr>
            <a:r>
              <a:rPr lang="en-US" sz="1200" dirty="0">
                <a:solidFill>
                  <a:schemeClr val="tx2">
                    <a:shade val="90000"/>
                  </a:schemeClr>
                </a:solidFill>
                <a:cs typeface="+mn-cs"/>
              </a:rPr>
              <a:t>Mohammad </a:t>
            </a:r>
            <a:r>
              <a:rPr lang="en-US" sz="1200" dirty="0" err="1">
                <a:solidFill>
                  <a:schemeClr val="tx2">
                    <a:shade val="90000"/>
                  </a:schemeClr>
                </a:solidFill>
                <a:cs typeface="+mn-cs"/>
              </a:rPr>
              <a:t>Kamrul</a:t>
            </a:r>
            <a:r>
              <a:rPr lang="en-US" sz="1200" dirty="0">
                <a:solidFill>
                  <a:schemeClr val="tx2">
                    <a:shade val="90000"/>
                  </a:schemeClr>
                </a:solidFill>
                <a:cs typeface="+mn-cs"/>
              </a:rPr>
              <a:t> </a:t>
            </a:r>
            <a:r>
              <a:rPr lang="en-US" sz="1200" dirty="0" err="1" smtClean="0">
                <a:solidFill>
                  <a:schemeClr val="tx2">
                    <a:shade val="90000"/>
                  </a:schemeClr>
                </a:solidFill>
                <a:cs typeface="+mn-cs"/>
              </a:rPr>
              <a:t>Arefin</a:t>
            </a:r>
            <a:endParaRPr lang="en-US" sz="1200" dirty="0">
              <a:solidFill>
                <a:schemeClr val="tx2">
                  <a:shade val="90000"/>
                </a:schemeClr>
              </a:solidFill>
              <a:cs typeface="+mn-cs"/>
            </a:endParaRPr>
          </a:p>
        </p:txBody>
      </p:sp>
    </p:spTree>
    <p:extLst>
      <p:ext uri="{BB962C8B-B14F-4D97-AF65-F5344CB8AC3E}">
        <p14:creationId xmlns:p14="http://schemas.microsoft.com/office/powerpoint/2010/main" val="4281070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8F9A3E9B-E55D-47EE-BA7A-C87270B65A14}" type="slidenum">
              <a:rPr lang="en-US" sz="1200">
                <a:solidFill>
                  <a:schemeClr val="tx2">
                    <a:shade val="90000"/>
                  </a:schemeClr>
                </a:solidFill>
                <a:cs typeface="+mn-cs"/>
              </a:rPr>
              <a:pPr algn="r">
                <a:defRPr/>
              </a:pPr>
              <a:t>13</a:t>
            </a:fld>
            <a:endParaRPr lang="en-US" sz="1200">
              <a:solidFill>
                <a:schemeClr val="tx2">
                  <a:shade val="90000"/>
                </a:schemeClr>
              </a:solidFill>
              <a:cs typeface="+mn-cs"/>
            </a:endParaRPr>
          </a:p>
        </p:txBody>
      </p:sp>
      <p:sp>
        <p:nvSpPr>
          <p:cNvPr id="20483" name="Text Box 8"/>
          <p:cNvSpPr txBox="1">
            <a:spLocks noChangeArrowheads="1"/>
          </p:cNvSpPr>
          <p:nvPr/>
        </p:nvSpPr>
        <p:spPr bwMode="auto">
          <a:xfrm>
            <a:off x="228600" y="685800"/>
            <a:ext cx="8763000" cy="3600986"/>
          </a:xfrm>
          <a:prstGeom prst="rect">
            <a:avLst/>
          </a:prstGeom>
          <a:noFill/>
          <a:ln w="9525">
            <a:noFill/>
            <a:miter lim="800000"/>
            <a:headEnd/>
            <a:tailEnd/>
          </a:ln>
        </p:spPr>
        <p:txBody>
          <a:bodyPr>
            <a:spAutoFit/>
          </a:bodyPr>
          <a:lstStyle/>
          <a:p>
            <a:pPr>
              <a:spcBef>
                <a:spcPct val="50000"/>
              </a:spcBef>
              <a:buFont typeface="Wingdings" pitchFamily="2" charset="2"/>
              <a:buChar char="ü"/>
            </a:pPr>
            <a:r>
              <a:rPr lang="en-GB" sz="2400" b="1" dirty="0" smtClean="0">
                <a:latin typeface="Times New Roman" pitchFamily="18" charset="0"/>
              </a:rPr>
              <a:t>Offering Mutual Funds and Annuities</a:t>
            </a:r>
            <a:r>
              <a:rPr lang="en-GB" sz="2400" dirty="0" smtClean="0">
                <a:latin typeface="Times New Roman" pitchFamily="18" charset="0"/>
              </a:rPr>
              <a:t>: Annuities consist of long term savings plans that promise the payment of a stream of income to the annuity holder beginning on a designated future date (such as at retirement). In contrast, mutual funds are professionally managed investment programs that acquire stocks, bonds, and other securities that appear to fit the funds’ announced goals. </a:t>
            </a:r>
          </a:p>
          <a:p>
            <a:pPr>
              <a:spcBef>
                <a:spcPct val="50000"/>
              </a:spcBef>
              <a:buFont typeface="Wingdings" pitchFamily="2" charset="2"/>
              <a:buChar char="ü"/>
            </a:pPr>
            <a:r>
              <a:rPr lang="en-GB" sz="2400" b="1" dirty="0" smtClean="0">
                <a:latin typeface="Times New Roman" pitchFamily="18" charset="0"/>
              </a:rPr>
              <a:t>Merchant Banking Service</a:t>
            </a:r>
            <a:r>
              <a:rPr lang="en-GB" sz="2400" dirty="0" smtClean="0">
                <a:latin typeface="Times New Roman" pitchFamily="18" charset="0"/>
              </a:rPr>
              <a:t>: These services are defined as the temporary purchase of corporate stocks to aid the launching of a new business venture or to support the expansion of an existing company. </a:t>
            </a:r>
          </a:p>
        </p:txBody>
      </p:sp>
      <p:sp>
        <p:nvSpPr>
          <p:cNvPr id="11" name="Footer Placeholder 10"/>
          <p:cNvSpPr txBox="1">
            <a:spLocks noGrp="1"/>
          </p:cNvSpPr>
          <p:nvPr/>
        </p:nvSpPr>
        <p:spPr>
          <a:xfrm>
            <a:off x="2667000" y="6356350"/>
            <a:ext cx="3352800" cy="365125"/>
          </a:xfrm>
          <a:prstGeom prst="rect">
            <a:avLst/>
          </a:prstGeom>
          <a:noFill/>
        </p:spPr>
        <p:txBody>
          <a:bodyPr lIns="0" tIns="0" rIns="0" bIns="0" anchor="b"/>
          <a:lstStyle/>
          <a:p>
            <a:pPr>
              <a:defRPr/>
            </a:pPr>
            <a:r>
              <a:rPr lang="en-US" sz="1200" dirty="0">
                <a:solidFill>
                  <a:schemeClr val="tx2">
                    <a:shade val="90000"/>
                  </a:schemeClr>
                </a:solidFill>
                <a:cs typeface="+mn-cs"/>
              </a:rPr>
              <a:t>Mohammad </a:t>
            </a:r>
            <a:r>
              <a:rPr lang="en-US" sz="1200" dirty="0" err="1">
                <a:solidFill>
                  <a:schemeClr val="tx2">
                    <a:shade val="90000"/>
                  </a:schemeClr>
                </a:solidFill>
                <a:cs typeface="+mn-cs"/>
              </a:rPr>
              <a:t>Kamrul</a:t>
            </a:r>
            <a:r>
              <a:rPr lang="en-US" sz="1200" dirty="0">
                <a:solidFill>
                  <a:schemeClr val="tx2">
                    <a:shade val="90000"/>
                  </a:schemeClr>
                </a:solidFill>
                <a:cs typeface="+mn-cs"/>
              </a:rPr>
              <a:t> </a:t>
            </a:r>
            <a:r>
              <a:rPr lang="en-US" sz="1200" dirty="0" err="1" smtClean="0">
                <a:solidFill>
                  <a:schemeClr val="tx2">
                    <a:shade val="90000"/>
                  </a:schemeClr>
                </a:solidFill>
                <a:cs typeface="+mn-cs"/>
              </a:rPr>
              <a:t>Arefin</a:t>
            </a:r>
            <a:endParaRPr lang="en-US" sz="1200" dirty="0">
              <a:solidFill>
                <a:schemeClr val="tx2">
                  <a:shade val="90000"/>
                </a:schemeClr>
              </a:solidFill>
              <a:cs typeface="+mn-cs"/>
            </a:endParaRPr>
          </a:p>
        </p:txBody>
      </p:sp>
    </p:spTree>
    <p:extLst>
      <p:ext uri="{BB962C8B-B14F-4D97-AF65-F5344CB8AC3E}">
        <p14:creationId xmlns:p14="http://schemas.microsoft.com/office/powerpoint/2010/main" val="4191290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 name="Text Box 5"/>
          <p:cNvSpPr txBox="1">
            <a:spLocks noChangeArrowheads="1"/>
          </p:cNvSpPr>
          <p:nvPr/>
        </p:nvSpPr>
        <p:spPr bwMode="auto">
          <a:xfrm>
            <a:off x="533400" y="457200"/>
            <a:ext cx="7620000" cy="519113"/>
          </a:xfrm>
          <a:prstGeom prst="rect">
            <a:avLst/>
          </a:prstGeom>
          <a:noFill/>
          <a:ln w="9525">
            <a:noFill/>
            <a:miter lim="800000"/>
            <a:headEnd/>
            <a:tailEnd/>
          </a:ln>
          <a:effectLst/>
        </p:spPr>
        <p:txBody>
          <a:bodyPr>
            <a:spAutoFit/>
          </a:bodyPr>
          <a:lstStyle/>
          <a:p>
            <a:pPr algn="ctr">
              <a:defRPr/>
            </a:pPr>
            <a:r>
              <a:rPr lang="en-GB" sz="2800" b="1" dirty="0" smtClean="0">
                <a:effectLst>
                  <a:outerShdw blurRad="38100" dist="38100" dir="2700000" algn="tl">
                    <a:srgbClr val="C0C0C0"/>
                  </a:outerShdw>
                </a:effectLst>
                <a:latin typeface="Times New Roman" pitchFamily="18" charset="0"/>
              </a:rPr>
              <a:t>An Overview of Banks and Their Services</a:t>
            </a:r>
            <a:endParaRPr lang="en-US" sz="2800" b="1" dirty="0">
              <a:effectLst>
                <a:outerShdw blurRad="38100" dist="38100" dir="2700000" algn="tl">
                  <a:srgbClr val="C0C0C0"/>
                </a:outerShdw>
              </a:effectLst>
              <a:latin typeface="Times New Roman" pitchFamily="18" charset="0"/>
            </a:endParaRPr>
          </a:p>
        </p:txBody>
      </p:sp>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F1B1E2F9-B91E-47E5-8733-F3094EB53CE1}" type="slidenum">
              <a:rPr lang="en-US" sz="1200">
                <a:solidFill>
                  <a:schemeClr val="tx2">
                    <a:shade val="90000"/>
                  </a:schemeClr>
                </a:solidFill>
                <a:cs typeface="+mn-cs"/>
              </a:rPr>
              <a:pPr algn="r">
                <a:defRPr/>
              </a:pPr>
              <a:t>2</a:t>
            </a:fld>
            <a:endParaRPr lang="en-US" sz="1200">
              <a:solidFill>
                <a:schemeClr val="tx2">
                  <a:shade val="90000"/>
                </a:schemeClr>
              </a:solidFill>
              <a:cs typeface="+mn-cs"/>
            </a:endParaRPr>
          </a:p>
        </p:txBody>
      </p:sp>
      <p:sp>
        <p:nvSpPr>
          <p:cNvPr id="19459" name="Text Box 8"/>
          <p:cNvSpPr txBox="1">
            <a:spLocks noChangeArrowheads="1"/>
          </p:cNvSpPr>
          <p:nvPr/>
        </p:nvSpPr>
        <p:spPr bwMode="auto">
          <a:xfrm>
            <a:off x="228600" y="990600"/>
            <a:ext cx="8763000" cy="5262979"/>
          </a:xfrm>
          <a:prstGeom prst="rect">
            <a:avLst/>
          </a:prstGeom>
          <a:noFill/>
          <a:ln w="9525">
            <a:noFill/>
            <a:miter lim="800000"/>
            <a:headEnd/>
            <a:tailEnd/>
          </a:ln>
        </p:spPr>
        <p:txBody>
          <a:bodyPr>
            <a:spAutoFit/>
          </a:bodyPr>
          <a:lstStyle/>
          <a:p>
            <a:pPr>
              <a:spcBef>
                <a:spcPct val="50000"/>
              </a:spcBef>
            </a:pPr>
            <a:r>
              <a:rPr lang="en-GB" sz="2400" dirty="0" smtClean="0">
                <a:latin typeface="Times New Roman" pitchFamily="18" charset="0"/>
              </a:rPr>
              <a:t>Banks are among the most important financial institutions in the economy. They are the principal source of credit (loanable funds) for millions of individuals, families, businesses and many units of governments. </a:t>
            </a:r>
          </a:p>
          <a:p>
            <a:pPr>
              <a:spcBef>
                <a:spcPct val="50000"/>
              </a:spcBef>
            </a:pPr>
            <a:r>
              <a:rPr lang="en-GB" sz="2400" b="1" dirty="0" smtClean="0">
                <a:latin typeface="Times New Roman" pitchFamily="18" charset="0"/>
              </a:rPr>
              <a:t>What is Bank</a:t>
            </a:r>
            <a:r>
              <a:rPr lang="en-GB" sz="2400" dirty="0" smtClean="0">
                <a:latin typeface="Times New Roman" pitchFamily="18" charset="0"/>
              </a:rPr>
              <a:t>: A financial intermediary accepting deposits and granting loans; offers the widest menu of services of any financial institution. Banks are those financial institutions that offer the widest range of financial services- especially credit, savings, and payment services-and perform the widest range of financial functions of any business firm in the economy. This multiplicity of bank services and functions has led to banks being </a:t>
            </a:r>
            <a:r>
              <a:rPr lang="en-GB" sz="2400" dirty="0" err="1" smtClean="0">
                <a:latin typeface="Times New Roman" pitchFamily="18" charset="0"/>
              </a:rPr>
              <a:t>lebeled</a:t>
            </a:r>
            <a:r>
              <a:rPr lang="en-GB" sz="2400" dirty="0" smtClean="0">
                <a:latin typeface="Times New Roman" pitchFamily="18" charset="0"/>
              </a:rPr>
              <a:t> “financial department stores”</a:t>
            </a:r>
          </a:p>
          <a:p>
            <a:pPr>
              <a:spcBef>
                <a:spcPct val="50000"/>
              </a:spcBef>
            </a:pPr>
            <a:r>
              <a:rPr lang="en-GB" sz="2400" b="1" dirty="0" smtClean="0">
                <a:latin typeface="Times New Roman" pitchFamily="18" charset="0"/>
              </a:rPr>
              <a:t>Nonbank Banks</a:t>
            </a:r>
            <a:r>
              <a:rPr lang="en-GB" sz="2400" dirty="0" smtClean="0">
                <a:latin typeface="Times New Roman" pitchFamily="18" charset="0"/>
              </a:rPr>
              <a:t>: Depository institutions offering checking accounts or commercial loans but not both. </a:t>
            </a:r>
            <a:endParaRPr lang="en-US" sz="2400" dirty="0">
              <a:latin typeface="Times New Roman" pitchFamily="18" charset="0"/>
            </a:endParaRPr>
          </a:p>
        </p:txBody>
      </p:sp>
      <p:sp>
        <p:nvSpPr>
          <p:cNvPr id="11" name="Footer Placeholder 10"/>
          <p:cNvSpPr txBox="1">
            <a:spLocks noGrp="1"/>
          </p:cNvSpPr>
          <p:nvPr/>
        </p:nvSpPr>
        <p:spPr>
          <a:xfrm>
            <a:off x="2667000" y="6356350"/>
            <a:ext cx="3352800" cy="365125"/>
          </a:xfrm>
          <a:prstGeom prst="rect">
            <a:avLst/>
          </a:prstGeom>
          <a:noFill/>
        </p:spPr>
        <p:txBody>
          <a:bodyPr lIns="0" tIns="0" rIns="0" bIns="0" anchor="b"/>
          <a:lstStyle/>
          <a:p>
            <a:pPr>
              <a:defRPr/>
            </a:pPr>
            <a:r>
              <a:rPr lang="en-US" sz="1200" dirty="0">
                <a:solidFill>
                  <a:schemeClr val="tx2">
                    <a:shade val="90000"/>
                  </a:schemeClr>
                </a:solidFill>
                <a:cs typeface="+mn-cs"/>
              </a:rPr>
              <a:t>Mohammad </a:t>
            </a:r>
            <a:r>
              <a:rPr lang="en-US" sz="1200" dirty="0" err="1">
                <a:solidFill>
                  <a:schemeClr val="tx2">
                    <a:shade val="90000"/>
                  </a:schemeClr>
                </a:solidFill>
                <a:cs typeface="+mn-cs"/>
              </a:rPr>
              <a:t>Kamrul</a:t>
            </a:r>
            <a:r>
              <a:rPr lang="en-US" sz="1200" dirty="0">
                <a:solidFill>
                  <a:schemeClr val="tx2">
                    <a:shade val="90000"/>
                  </a:schemeClr>
                </a:solidFill>
                <a:cs typeface="+mn-cs"/>
              </a:rPr>
              <a:t> </a:t>
            </a:r>
            <a:r>
              <a:rPr lang="en-US" sz="1200" dirty="0" err="1" smtClean="0">
                <a:solidFill>
                  <a:schemeClr val="tx2">
                    <a:shade val="90000"/>
                  </a:schemeClr>
                </a:solidFill>
                <a:cs typeface="+mn-cs"/>
              </a:rPr>
              <a:t>Arefin</a:t>
            </a:r>
            <a:endParaRPr lang="en-US" sz="1200" dirty="0">
              <a:solidFill>
                <a:schemeClr val="tx2">
                  <a:shade val="90000"/>
                </a:schemeClr>
              </a:solidFill>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F1B1E2F9-B91E-47E5-8733-F3094EB53CE1}" type="slidenum">
              <a:rPr lang="en-US" sz="1200">
                <a:solidFill>
                  <a:schemeClr val="tx2">
                    <a:shade val="90000"/>
                  </a:schemeClr>
                </a:solidFill>
                <a:cs typeface="+mn-cs"/>
              </a:rPr>
              <a:pPr algn="r">
                <a:defRPr/>
              </a:pPr>
              <a:t>3</a:t>
            </a:fld>
            <a:endParaRPr lang="en-US" sz="1200">
              <a:solidFill>
                <a:schemeClr val="tx2">
                  <a:shade val="90000"/>
                </a:schemeClr>
              </a:solidFill>
              <a:cs typeface="+mn-cs"/>
            </a:endParaRPr>
          </a:p>
        </p:txBody>
      </p:sp>
      <p:sp>
        <p:nvSpPr>
          <p:cNvPr id="11" name="Footer Placeholder 10"/>
          <p:cNvSpPr txBox="1">
            <a:spLocks noGrp="1"/>
          </p:cNvSpPr>
          <p:nvPr/>
        </p:nvSpPr>
        <p:spPr>
          <a:xfrm>
            <a:off x="3429000" y="6400800"/>
            <a:ext cx="2057400" cy="365125"/>
          </a:xfrm>
          <a:prstGeom prst="rect">
            <a:avLst/>
          </a:prstGeom>
          <a:noFill/>
        </p:spPr>
        <p:txBody>
          <a:bodyPr lIns="0" tIns="0" rIns="0" bIns="0" anchor="b"/>
          <a:lstStyle/>
          <a:p>
            <a:pPr>
              <a:defRPr/>
            </a:pPr>
            <a:r>
              <a:rPr lang="en-US" sz="1200" dirty="0">
                <a:solidFill>
                  <a:schemeClr val="tx2">
                    <a:shade val="90000"/>
                  </a:schemeClr>
                </a:solidFill>
                <a:cs typeface="+mn-cs"/>
              </a:rPr>
              <a:t>Mohammad </a:t>
            </a:r>
            <a:r>
              <a:rPr lang="en-US" sz="1200" dirty="0" err="1">
                <a:solidFill>
                  <a:schemeClr val="tx2">
                    <a:shade val="90000"/>
                  </a:schemeClr>
                </a:solidFill>
                <a:cs typeface="+mn-cs"/>
              </a:rPr>
              <a:t>Kamrul</a:t>
            </a:r>
            <a:r>
              <a:rPr lang="en-US" sz="1200" dirty="0">
                <a:solidFill>
                  <a:schemeClr val="tx2">
                    <a:shade val="90000"/>
                  </a:schemeClr>
                </a:solidFill>
                <a:cs typeface="+mn-cs"/>
              </a:rPr>
              <a:t> </a:t>
            </a:r>
            <a:r>
              <a:rPr lang="en-US" sz="1200" dirty="0" smtClean="0">
                <a:solidFill>
                  <a:schemeClr val="tx2">
                    <a:shade val="90000"/>
                  </a:schemeClr>
                </a:solidFill>
                <a:cs typeface="+mn-cs"/>
              </a:rPr>
              <a:t> </a:t>
            </a:r>
            <a:r>
              <a:rPr lang="en-US" sz="1200" dirty="0" err="1" smtClean="0">
                <a:solidFill>
                  <a:schemeClr val="tx2">
                    <a:shade val="90000"/>
                  </a:schemeClr>
                </a:solidFill>
                <a:cs typeface="+mn-cs"/>
              </a:rPr>
              <a:t>Arefin</a:t>
            </a:r>
            <a:endParaRPr lang="en-US" sz="1200" dirty="0">
              <a:solidFill>
                <a:schemeClr val="tx2">
                  <a:shade val="90000"/>
                </a:schemeClr>
              </a:solidFill>
              <a:cs typeface="+mn-cs"/>
            </a:endParaRPr>
          </a:p>
        </p:txBody>
      </p:sp>
      <p:grpSp>
        <p:nvGrpSpPr>
          <p:cNvPr id="77" name="Group 76"/>
          <p:cNvGrpSpPr/>
          <p:nvPr/>
        </p:nvGrpSpPr>
        <p:grpSpPr>
          <a:xfrm>
            <a:off x="266700" y="381000"/>
            <a:ext cx="8648700" cy="5374465"/>
            <a:chOff x="266700" y="111935"/>
            <a:chExt cx="8648700" cy="5374465"/>
          </a:xfrm>
        </p:grpSpPr>
        <p:cxnSp>
          <p:nvCxnSpPr>
            <p:cNvPr id="13" name="Straight Arrow Connector 12"/>
            <p:cNvCxnSpPr/>
            <p:nvPr/>
          </p:nvCxnSpPr>
          <p:spPr>
            <a:xfrm flipV="1">
              <a:off x="5065776" y="1710233"/>
              <a:ext cx="1828800" cy="5852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657600" y="2254984"/>
              <a:ext cx="1371600" cy="1015663"/>
            </a:xfrm>
            <a:prstGeom prst="rect">
              <a:avLst/>
            </a:prstGeom>
            <a:noFill/>
            <a:ln>
              <a:solidFill>
                <a:schemeClr val="tx1"/>
              </a:solidFill>
            </a:ln>
          </p:spPr>
          <p:txBody>
            <a:bodyPr wrap="square" rtlCol="0">
              <a:spAutoFit/>
            </a:bodyPr>
            <a:lstStyle/>
            <a:p>
              <a:pPr algn="ctr"/>
              <a:r>
                <a:rPr lang="en-GB" dirty="0" smtClean="0"/>
                <a:t>The Modern Bank</a:t>
              </a:r>
              <a:endParaRPr lang="en-GB" dirty="0"/>
            </a:p>
          </p:txBody>
        </p:sp>
        <p:sp>
          <p:nvSpPr>
            <p:cNvPr id="7" name="TextBox 6"/>
            <p:cNvSpPr txBox="1"/>
            <p:nvPr/>
          </p:nvSpPr>
          <p:spPr>
            <a:xfrm>
              <a:off x="6477000" y="2178784"/>
              <a:ext cx="2438400" cy="1015663"/>
            </a:xfrm>
            <a:prstGeom prst="rect">
              <a:avLst/>
            </a:prstGeom>
            <a:noFill/>
            <a:ln>
              <a:solidFill>
                <a:schemeClr val="tx1"/>
              </a:solidFill>
            </a:ln>
          </p:spPr>
          <p:txBody>
            <a:bodyPr wrap="square" rtlCol="0">
              <a:spAutoFit/>
            </a:bodyPr>
            <a:lstStyle/>
            <a:p>
              <a:pPr algn="ctr"/>
              <a:r>
                <a:rPr lang="en-GB" dirty="0" smtClean="0"/>
                <a:t>The Investment/financial planning function</a:t>
              </a:r>
              <a:endParaRPr lang="en-GB" dirty="0"/>
            </a:p>
          </p:txBody>
        </p:sp>
        <p:sp>
          <p:nvSpPr>
            <p:cNvPr id="9" name="TextBox 8"/>
            <p:cNvSpPr txBox="1"/>
            <p:nvPr/>
          </p:nvSpPr>
          <p:spPr>
            <a:xfrm>
              <a:off x="381000" y="2255663"/>
              <a:ext cx="2362200" cy="1015663"/>
            </a:xfrm>
            <a:prstGeom prst="rect">
              <a:avLst/>
            </a:prstGeom>
            <a:noFill/>
            <a:ln>
              <a:solidFill>
                <a:schemeClr val="tx1"/>
              </a:solidFill>
            </a:ln>
          </p:spPr>
          <p:txBody>
            <a:bodyPr wrap="square" rtlCol="0">
              <a:spAutoFit/>
            </a:bodyPr>
            <a:lstStyle/>
            <a:p>
              <a:pPr algn="ctr"/>
              <a:r>
                <a:rPr lang="en-GB" dirty="0" smtClean="0"/>
                <a:t>The Security Brokerage(trading) Function</a:t>
              </a:r>
              <a:endParaRPr lang="en-GB" dirty="0"/>
            </a:p>
          </p:txBody>
        </p:sp>
        <p:cxnSp>
          <p:nvCxnSpPr>
            <p:cNvPr id="4" name="Straight Arrow Connector 3"/>
            <p:cNvCxnSpPr>
              <a:stCxn id="2" idx="3"/>
            </p:cNvCxnSpPr>
            <p:nvPr/>
          </p:nvCxnSpPr>
          <p:spPr>
            <a:xfrm>
              <a:off x="5029200" y="2762816"/>
              <a:ext cx="1447800" cy="6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2" idx="1"/>
              <a:endCxn id="9" idx="3"/>
            </p:cNvCxnSpPr>
            <p:nvPr/>
          </p:nvCxnSpPr>
          <p:spPr>
            <a:xfrm flipH="1">
              <a:off x="2743200" y="2762816"/>
              <a:ext cx="914400" cy="6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010400" y="654784"/>
              <a:ext cx="1371600" cy="1015663"/>
            </a:xfrm>
            <a:prstGeom prst="rect">
              <a:avLst/>
            </a:prstGeom>
            <a:noFill/>
            <a:ln>
              <a:solidFill>
                <a:schemeClr val="tx1"/>
              </a:solidFill>
            </a:ln>
          </p:spPr>
          <p:txBody>
            <a:bodyPr wrap="square" rtlCol="0">
              <a:spAutoFit/>
            </a:bodyPr>
            <a:lstStyle/>
            <a:p>
              <a:pPr algn="ctr"/>
              <a:r>
                <a:rPr lang="en-GB" dirty="0" smtClean="0"/>
                <a:t>The thrift (savings) function</a:t>
              </a:r>
              <a:endParaRPr lang="en-GB" dirty="0"/>
            </a:p>
          </p:txBody>
        </p:sp>
        <p:sp>
          <p:nvSpPr>
            <p:cNvPr id="15" name="TextBox 14"/>
            <p:cNvSpPr txBox="1"/>
            <p:nvPr/>
          </p:nvSpPr>
          <p:spPr>
            <a:xfrm>
              <a:off x="6553200" y="3550384"/>
              <a:ext cx="2133600" cy="1015663"/>
            </a:xfrm>
            <a:prstGeom prst="rect">
              <a:avLst/>
            </a:prstGeom>
            <a:noFill/>
            <a:ln>
              <a:solidFill>
                <a:schemeClr val="tx1"/>
              </a:solidFill>
            </a:ln>
          </p:spPr>
          <p:txBody>
            <a:bodyPr wrap="square" rtlCol="0">
              <a:spAutoFit/>
            </a:bodyPr>
            <a:lstStyle/>
            <a:p>
              <a:pPr algn="ctr"/>
              <a:r>
                <a:rPr lang="en-GB" dirty="0" smtClean="0"/>
                <a:t>The real estate &amp; community dev. function</a:t>
              </a:r>
              <a:endParaRPr lang="en-GB" dirty="0"/>
            </a:p>
          </p:txBody>
        </p:sp>
        <p:sp>
          <p:nvSpPr>
            <p:cNvPr id="16" name="TextBox 15"/>
            <p:cNvSpPr txBox="1"/>
            <p:nvPr/>
          </p:nvSpPr>
          <p:spPr>
            <a:xfrm>
              <a:off x="876300" y="502384"/>
              <a:ext cx="1371600" cy="1323439"/>
            </a:xfrm>
            <a:prstGeom prst="rect">
              <a:avLst/>
            </a:prstGeom>
            <a:noFill/>
            <a:ln>
              <a:solidFill>
                <a:schemeClr val="tx1"/>
              </a:solidFill>
            </a:ln>
          </p:spPr>
          <p:txBody>
            <a:bodyPr wrap="square" rtlCol="0">
              <a:spAutoFit/>
            </a:bodyPr>
            <a:lstStyle/>
            <a:p>
              <a:pPr algn="ctr"/>
              <a:r>
                <a:rPr lang="en-GB" dirty="0" smtClean="0"/>
                <a:t>The insurance (risk mgt. function</a:t>
              </a:r>
              <a:endParaRPr lang="en-GB" dirty="0"/>
            </a:p>
          </p:txBody>
        </p:sp>
        <p:sp>
          <p:nvSpPr>
            <p:cNvPr id="17" name="TextBox 16"/>
            <p:cNvSpPr txBox="1"/>
            <p:nvPr/>
          </p:nvSpPr>
          <p:spPr>
            <a:xfrm>
              <a:off x="266700" y="3550384"/>
              <a:ext cx="2133600" cy="1323439"/>
            </a:xfrm>
            <a:prstGeom prst="rect">
              <a:avLst/>
            </a:prstGeom>
            <a:noFill/>
            <a:ln>
              <a:solidFill>
                <a:schemeClr val="tx1"/>
              </a:solidFill>
            </a:ln>
          </p:spPr>
          <p:txBody>
            <a:bodyPr wrap="square" rtlCol="0">
              <a:spAutoFit/>
            </a:bodyPr>
            <a:lstStyle/>
            <a:p>
              <a:pPr algn="ctr"/>
              <a:r>
                <a:rPr lang="en-GB" dirty="0" smtClean="0"/>
                <a:t>The investment banking (security underwriting) function</a:t>
              </a:r>
              <a:endParaRPr lang="en-GB" dirty="0"/>
            </a:p>
          </p:txBody>
        </p:sp>
        <p:cxnSp>
          <p:nvCxnSpPr>
            <p:cNvPr id="19" name="Straight Arrow Connector 18"/>
            <p:cNvCxnSpPr/>
            <p:nvPr/>
          </p:nvCxnSpPr>
          <p:spPr>
            <a:xfrm>
              <a:off x="5029200" y="3271326"/>
              <a:ext cx="1447800" cy="3552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2247900" y="1492984"/>
              <a:ext cx="1409700" cy="7626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2514600" y="3181069"/>
              <a:ext cx="1143000" cy="4707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048000" y="111936"/>
              <a:ext cx="1371600" cy="1015663"/>
            </a:xfrm>
            <a:prstGeom prst="rect">
              <a:avLst/>
            </a:prstGeom>
            <a:noFill/>
            <a:ln>
              <a:solidFill>
                <a:schemeClr val="tx1"/>
              </a:solidFill>
            </a:ln>
          </p:spPr>
          <p:txBody>
            <a:bodyPr wrap="square" rtlCol="0">
              <a:spAutoFit/>
            </a:bodyPr>
            <a:lstStyle/>
            <a:p>
              <a:pPr algn="ctr"/>
              <a:r>
                <a:rPr lang="en-GB" dirty="0" smtClean="0"/>
                <a:t>The credit (loan) function</a:t>
              </a:r>
              <a:endParaRPr lang="en-GB" dirty="0"/>
            </a:p>
          </p:txBody>
        </p:sp>
        <p:sp>
          <p:nvSpPr>
            <p:cNvPr id="27" name="TextBox 26"/>
            <p:cNvSpPr txBox="1"/>
            <p:nvPr/>
          </p:nvSpPr>
          <p:spPr>
            <a:xfrm>
              <a:off x="4876800" y="111935"/>
              <a:ext cx="1752600" cy="1323439"/>
            </a:xfrm>
            <a:prstGeom prst="rect">
              <a:avLst/>
            </a:prstGeom>
            <a:noFill/>
            <a:ln>
              <a:solidFill>
                <a:schemeClr val="tx1"/>
              </a:solidFill>
            </a:ln>
          </p:spPr>
          <p:txBody>
            <a:bodyPr wrap="square" rtlCol="0">
              <a:spAutoFit/>
            </a:bodyPr>
            <a:lstStyle/>
            <a:p>
              <a:pPr algn="ctr"/>
              <a:r>
                <a:rPr lang="en-GB" dirty="0" smtClean="0"/>
                <a:t>The payments (transactions) function</a:t>
              </a:r>
              <a:endParaRPr lang="en-GB" dirty="0"/>
            </a:p>
          </p:txBody>
        </p:sp>
        <p:sp>
          <p:nvSpPr>
            <p:cNvPr id="28" name="TextBox 27"/>
            <p:cNvSpPr txBox="1"/>
            <p:nvPr/>
          </p:nvSpPr>
          <p:spPr>
            <a:xfrm>
              <a:off x="2749296" y="3855184"/>
              <a:ext cx="1594104" cy="1631216"/>
            </a:xfrm>
            <a:prstGeom prst="rect">
              <a:avLst/>
            </a:prstGeom>
            <a:noFill/>
            <a:ln>
              <a:solidFill>
                <a:schemeClr val="tx1"/>
              </a:solidFill>
            </a:ln>
          </p:spPr>
          <p:txBody>
            <a:bodyPr wrap="square" rtlCol="0">
              <a:spAutoFit/>
            </a:bodyPr>
            <a:lstStyle/>
            <a:p>
              <a:pPr algn="ctr"/>
              <a:r>
                <a:rPr lang="en-GB" dirty="0" smtClean="0"/>
                <a:t>The merchant banking (temporary stock inv.</a:t>
              </a:r>
              <a:endParaRPr lang="en-GB" dirty="0"/>
            </a:p>
          </p:txBody>
        </p:sp>
        <p:sp>
          <p:nvSpPr>
            <p:cNvPr id="29" name="TextBox 28"/>
            <p:cNvSpPr txBox="1"/>
            <p:nvPr/>
          </p:nvSpPr>
          <p:spPr>
            <a:xfrm>
              <a:off x="4733544" y="3913399"/>
              <a:ext cx="1371600" cy="1015663"/>
            </a:xfrm>
            <a:prstGeom prst="rect">
              <a:avLst/>
            </a:prstGeom>
            <a:noFill/>
            <a:ln>
              <a:solidFill>
                <a:schemeClr val="tx1"/>
              </a:solidFill>
            </a:ln>
          </p:spPr>
          <p:txBody>
            <a:bodyPr wrap="square" rtlCol="0">
              <a:spAutoFit/>
            </a:bodyPr>
            <a:lstStyle/>
            <a:p>
              <a:pPr algn="ctr"/>
              <a:r>
                <a:rPr lang="en-GB" dirty="0" smtClean="0"/>
                <a:t>The cash </a:t>
              </a:r>
              <a:r>
                <a:rPr lang="en-GB" dirty="0" err="1" smtClean="0"/>
                <a:t>mgt</a:t>
              </a:r>
              <a:r>
                <a:rPr lang="en-GB" dirty="0" smtClean="0"/>
                <a:t> function</a:t>
              </a:r>
              <a:endParaRPr lang="en-GB" dirty="0"/>
            </a:p>
          </p:txBody>
        </p:sp>
        <p:cxnSp>
          <p:nvCxnSpPr>
            <p:cNvPr id="65" name="Straight Arrow Connector 64"/>
            <p:cNvCxnSpPr/>
            <p:nvPr/>
          </p:nvCxnSpPr>
          <p:spPr>
            <a:xfrm flipH="1" flipV="1">
              <a:off x="3771900" y="1264384"/>
              <a:ext cx="190500" cy="914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4800600" y="1492984"/>
              <a:ext cx="2286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H="1">
              <a:off x="3733800" y="3271326"/>
              <a:ext cx="133350" cy="5838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733544" y="3271326"/>
              <a:ext cx="371856" cy="5838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8" name="TextBox 77"/>
          <p:cNvSpPr txBox="1"/>
          <p:nvPr/>
        </p:nvSpPr>
        <p:spPr>
          <a:xfrm>
            <a:off x="1790700" y="5943600"/>
            <a:ext cx="5067300" cy="412750"/>
          </a:xfrm>
          <a:prstGeom prst="rect">
            <a:avLst/>
          </a:prstGeom>
          <a:noFill/>
        </p:spPr>
        <p:txBody>
          <a:bodyPr wrap="square" rtlCol="0">
            <a:spAutoFit/>
          </a:bodyPr>
          <a:lstStyle/>
          <a:p>
            <a:pPr algn="ctr"/>
            <a:r>
              <a:rPr lang="en-GB" dirty="0" smtClean="0"/>
              <a:t>Figure: Service Areas in the Modern Bank</a:t>
            </a:r>
            <a:endParaRPr lang="en-GB" dirty="0"/>
          </a:p>
        </p:txBody>
      </p:sp>
    </p:spTree>
    <p:extLst>
      <p:ext uri="{BB962C8B-B14F-4D97-AF65-F5344CB8AC3E}">
        <p14:creationId xmlns:p14="http://schemas.microsoft.com/office/powerpoint/2010/main" val="4246820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F1B1E2F9-B91E-47E5-8733-F3094EB53CE1}" type="slidenum">
              <a:rPr lang="en-US" sz="1200">
                <a:solidFill>
                  <a:schemeClr val="tx2">
                    <a:shade val="90000"/>
                  </a:schemeClr>
                </a:solidFill>
                <a:cs typeface="+mn-cs"/>
              </a:rPr>
              <a:pPr algn="r">
                <a:defRPr/>
              </a:pPr>
              <a:t>4</a:t>
            </a:fld>
            <a:endParaRPr lang="en-US" sz="1200">
              <a:solidFill>
                <a:schemeClr val="tx2">
                  <a:shade val="90000"/>
                </a:schemeClr>
              </a:solidFill>
              <a:cs typeface="+mn-cs"/>
            </a:endParaRPr>
          </a:p>
        </p:txBody>
      </p:sp>
      <p:sp>
        <p:nvSpPr>
          <p:cNvPr id="11" name="Footer Placeholder 10"/>
          <p:cNvSpPr txBox="1">
            <a:spLocks noGrp="1"/>
          </p:cNvSpPr>
          <p:nvPr/>
        </p:nvSpPr>
        <p:spPr>
          <a:xfrm>
            <a:off x="3429000" y="6400800"/>
            <a:ext cx="2057400" cy="365125"/>
          </a:xfrm>
          <a:prstGeom prst="rect">
            <a:avLst/>
          </a:prstGeom>
          <a:noFill/>
        </p:spPr>
        <p:txBody>
          <a:bodyPr lIns="0" tIns="0" rIns="0" bIns="0" anchor="b"/>
          <a:lstStyle/>
          <a:p>
            <a:pPr>
              <a:defRPr/>
            </a:pPr>
            <a:r>
              <a:rPr lang="en-US" sz="1200" dirty="0">
                <a:solidFill>
                  <a:schemeClr val="tx2">
                    <a:shade val="90000"/>
                  </a:schemeClr>
                </a:solidFill>
                <a:cs typeface="+mn-cs"/>
              </a:rPr>
              <a:t>Mohammad </a:t>
            </a:r>
            <a:r>
              <a:rPr lang="en-US" sz="1200" dirty="0" err="1">
                <a:solidFill>
                  <a:schemeClr val="tx2">
                    <a:shade val="90000"/>
                  </a:schemeClr>
                </a:solidFill>
                <a:cs typeface="+mn-cs"/>
              </a:rPr>
              <a:t>Kamrul</a:t>
            </a:r>
            <a:r>
              <a:rPr lang="en-US" sz="1200" dirty="0">
                <a:solidFill>
                  <a:schemeClr val="tx2">
                    <a:shade val="90000"/>
                  </a:schemeClr>
                </a:solidFill>
                <a:cs typeface="+mn-cs"/>
              </a:rPr>
              <a:t> </a:t>
            </a:r>
            <a:r>
              <a:rPr lang="en-US" sz="1200" dirty="0" smtClean="0">
                <a:solidFill>
                  <a:schemeClr val="tx2">
                    <a:shade val="90000"/>
                  </a:schemeClr>
                </a:solidFill>
                <a:cs typeface="+mn-cs"/>
              </a:rPr>
              <a:t> </a:t>
            </a:r>
            <a:r>
              <a:rPr lang="en-US" sz="1200" dirty="0" err="1" smtClean="0">
                <a:solidFill>
                  <a:schemeClr val="tx2">
                    <a:shade val="90000"/>
                  </a:schemeClr>
                </a:solidFill>
                <a:cs typeface="+mn-cs"/>
              </a:rPr>
              <a:t>Arefin</a:t>
            </a:r>
            <a:endParaRPr lang="en-US" sz="1200" dirty="0">
              <a:solidFill>
                <a:schemeClr val="tx2">
                  <a:shade val="90000"/>
                </a:schemeClr>
              </a:solidFill>
              <a:cs typeface="+mn-cs"/>
            </a:endParaRPr>
          </a:p>
        </p:txBody>
      </p:sp>
      <p:grpSp>
        <p:nvGrpSpPr>
          <p:cNvPr id="86" name="Group 85"/>
          <p:cNvGrpSpPr/>
          <p:nvPr/>
        </p:nvGrpSpPr>
        <p:grpSpPr>
          <a:xfrm>
            <a:off x="381000" y="358677"/>
            <a:ext cx="8458200" cy="5813523"/>
            <a:chOff x="381000" y="381001"/>
            <a:chExt cx="8458200" cy="5813523"/>
          </a:xfrm>
        </p:grpSpPr>
        <p:sp>
          <p:nvSpPr>
            <p:cNvPr id="2" name="TextBox 1"/>
            <p:cNvSpPr txBox="1"/>
            <p:nvPr/>
          </p:nvSpPr>
          <p:spPr>
            <a:xfrm>
              <a:off x="3657600" y="2524049"/>
              <a:ext cx="1371600" cy="1015663"/>
            </a:xfrm>
            <a:prstGeom prst="rect">
              <a:avLst/>
            </a:prstGeom>
            <a:noFill/>
            <a:ln>
              <a:solidFill>
                <a:schemeClr val="tx1"/>
              </a:solidFill>
            </a:ln>
          </p:spPr>
          <p:txBody>
            <a:bodyPr wrap="square" rtlCol="0">
              <a:spAutoFit/>
            </a:bodyPr>
            <a:lstStyle/>
            <a:p>
              <a:pPr algn="ctr"/>
              <a:r>
                <a:rPr lang="en-GB" dirty="0" smtClean="0"/>
                <a:t>The Modern Bank</a:t>
              </a:r>
              <a:endParaRPr lang="en-GB" dirty="0"/>
            </a:p>
          </p:txBody>
        </p:sp>
        <p:sp>
          <p:nvSpPr>
            <p:cNvPr id="7" name="TextBox 6"/>
            <p:cNvSpPr txBox="1"/>
            <p:nvPr/>
          </p:nvSpPr>
          <p:spPr>
            <a:xfrm>
              <a:off x="6019800" y="2286000"/>
              <a:ext cx="2819400" cy="1477328"/>
            </a:xfrm>
            <a:prstGeom prst="rect">
              <a:avLst/>
            </a:prstGeom>
            <a:noFill/>
            <a:ln>
              <a:solidFill>
                <a:schemeClr val="tx1"/>
              </a:solidFill>
            </a:ln>
          </p:spPr>
          <p:txBody>
            <a:bodyPr wrap="square" rtlCol="0">
              <a:spAutoFit/>
            </a:bodyPr>
            <a:lstStyle/>
            <a:p>
              <a:r>
                <a:rPr lang="en-GB" sz="1800" dirty="0" smtClean="0"/>
                <a:t>Real Estate Developers and Mortgage Companies supplying building and construction expense/ financing</a:t>
              </a:r>
              <a:endParaRPr lang="en-GB" sz="1800" dirty="0"/>
            </a:p>
          </p:txBody>
        </p:sp>
        <p:sp>
          <p:nvSpPr>
            <p:cNvPr id="9" name="TextBox 8"/>
            <p:cNvSpPr txBox="1"/>
            <p:nvPr/>
          </p:nvSpPr>
          <p:spPr>
            <a:xfrm>
              <a:off x="381000" y="1905000"/>
              <a:ext cx="2819400" cy="2031325"/>
            </a:xfrm>
            <a:prstGeom prst="rect">
              <a:avLst/>
            </a:prstGeom>
            <a:noFill/>
            <a:ln>
              <a:solidFill>
                <a:schemeClr val="tx1"/>
              </a:solidFill>
            </a:ln>
          </p:spPr>
          <p:txBody>
            <a:bodyPr wrap="square" rtlCol="0">
              <a:spAutoFit/>
            </a:bodyPr>
            <a:lstStyle/>
            <a:p>
              <a:r>
                <a:rPr lang="en-GB" sz="1800" dirty="0" smtClean="0"/>
                <a:t>Credit Unions and other Thrift Institutions offering customers credit, payments and savings deposit services often fully comparable to what banks offer</a:t>
              </a:r>
              <a:endParaRPr lang="en-GB" sz="1800" dirty="0"/>
            </a:p>
          </p:txBody>
        </p:sp>
        <p:cxnSp>
          <p:nvCxnSpPr>
            <p:cNvPr id="4" name="Straight Arrow Connector 3"/>
            <p:cNvCxnSpPr>
              <a:endCxn id="2" idx="3"/>
            </p:cNvCxnSpPr>
            <p:nvPr/>
          </p:nvCxnSpPr>
          <p:spPr>
            <a:xfrm flipH="1">
              <a:off x="5029200" y="3024664"/>
              <a:ext cx="990600" cy="72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276600" y="2920662"/>
              <a:ext cx="3810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486400" y="3886200"/>
              <a:ext cx="3200400" cy="2308324"/>
            </a:xfrm>
            <a:prstGeom prst="rect">
              <a:avLst/>
            </a:prstGeom>
            <a:noFill/>
            <a:ln>
              <a:solidFill>
                <a:schemeClr val="tx1"/>
              </a:solidFill>
            </a:ln>
          </p:spPr>
          <p:txBody>
            <a:bodyPr wrap="square" rtlCol="0">
              <a:spAutoFit/>
            </a:bodyPr>
            <a:lstStyle/>
            <a:p>
              <a:pPr algn="just"/>
              <a:r>
                <a:rPr lang="en-GB" sz="1600" dirty="0" smtClean="0"/>
                <a:t>Check-Cashing Firms, Small Loan Vendors, and Finance Companies supplying customers with ready cash (liquidity) and short to medium term loans for everything from daily household and operating expenses to the purchase of appliances and equipment</a:t>
              </a:r>
              <a:endParaRPr lang="en-GB" sz="1600" dirty="0"/>
            </a:p>
          </p:txBody>
        </p:sp>
        <p:sp>
          <p:nvSpPr>
            <p:cNvPr id="17" name="TextBox 16"/>
            <p:cNvSpPr txBox="1"/>
            <p:nvPr/>
          </p:nvSpPr>
          <p:spPr>
            <a:xfrm>
              <a:off x="381000" y="4648200"/>
              <a:ext cx="4648200" cy="1200329"/>
            </a:xfrm>
            <a:prstGeom prst="rect">
              <a:avLst/>
            </a:prstGeom>
            <a:noFill/>
            <a:ln>
              <a:solidFill>
                <a:schemeClr val="tx1"/>
              </a:solidFill>
            </a:ln>
          </p:spPr>
          <p:txBody>
            <a:bodyPr wrap="square" rtlCol="0">
              <a:spAutoFit/>
            </a:bodyPr>
            <a:lstStyle/>
            <a:p>
              <a:pPr algn="just"/>
              <a:r>
                <a:rPr lang="en-GB" sz="1800" dirty="0" smtClean="0"/>
                <a:t>Security Brokers and Dealers, providing investment and savings planning, executing security purchases and sales, and providing credit cards to their customers</a:t>
              </a:r>
              <a:endParaRPr lang="en-GB" sz="1800" dirty="0"/>
            </a:p>
          </p:txBody>
        </p:sp>
        <p:cxnSp>
          <p:nvCxnSpPr>
            <p:cNvPr id="19" name="Straight Arrow Connector 18"/>
            <p:cNvCxnSpPr/>
            <p:nvPr/>
          </p:nvCxnSpPr>
          <p:spPr>
            <a:xfrm flipH="1" flipV="1">
              <a:off x="5181600" y="3540391"/>
              <a:ext cx="685800" cy="34581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590800" y="3540391"/>
              <a:ext cx="990600" cy="11078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62000" y="381001"/>
              <a:ext cx="3657600" cy="1200329"/>
            </a:xfrm>
            <a:prstGeom prst="rect">
              <a:avLst/>
            </a:prstGeom>
            <a:noFill/>
            <a:ln>
              <a:solidFill>
                <a:schemeClr val="tx1"/>
              </a:solidFill>
            </a:ln>
          </p:spPr>
          <p:txBody>
            <a:bodyPr wrap="square" rtlCol="0">
              <a:spAutoFit/>
            </a:bodyPr>
            <a:lstStyle/>
            <a:p>
              <a:r>
                <a:rPr lang="en-GB" sz="1800" dirty="0" smtClean="0"/>
                <a:t>Insurance Companies and Pension Plans, providing customers with long term savings plans, risk protection, and credit</a:t>
              </a:r>
              <a:endParaRPr lang="en-GB" sz="1800" dirty="0"/>
            </a:p>
          </p:txBody>
        </p:sp>
        <p:sp>
          <p:nvSpPr>
            <p:cNvPr id="27" name="TextBox 26"/>
            <p:cNvSpPr txBox="1"/>
            <p:nvPr/>
          </p:nvSpPr>
          <p:spPr>
            <a:xfrm>
              <a:off x="5257800" y="580072"/>
              <a:ext cx="2971800" cy="1477328"/>
            </a:xfrm>
            <a:prstGeom prst="rect">
              <a:avLst/>
            </a:prstGeom>
            <a:noFill/>
            <a:ln>
              <a:solidFill>
                <a:schemeClr val="tx1"/>
              </a:solidFill>
            </a:ln>
          </p:spPr>
          <p:txBody>
            <a:bodyPr wrap="square" rtlCol="0">
              <a:spAutoFit/>
            </a:bodyPr>
            <a:lstStyle/>
            <a:p>
              <a:r>
                <a:rPr lang="en-GB" sz="1800" dirty="0" smtClean="0"/>
                <a:t>Mutual Funds, supplying professional cash management and investing services for longer term savers</a:t>
              </a:r>
              <a:endParaRPr lang="en-GB" sz="1800" dirty="0"/>
            </a:p>
          </p:txBody>
        </p:sp>
        <p:cxnSp>
          <p:nvCxnSpPr>
            <p:cNvPr id="65" name="Straight Arrow Connector 64"/>
            <p:cNvCxnSpPr/>
            <p:nvPr/>
          </p:nvCxnSpPr>
          <p:spPr>
            <a:xfrm>
              <a:off x="3657600" y="1676400"/>
              <a:ext cx="228600" cy="77144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4991100" y="1990649"/>
              <a:ext cx="2667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8" name="TextBox 77"/>
          <p:cNvSpPr txBox="1"/>
          <p:nvPr/>
        </p:nvSpPr>
        <p:spPr>
          <a:xfrm>
            <a:off x="1143000" y="6153090"/>
            <a:ext cx="7239000" cy="400110"/>
          </a:xfrm>
          <a:prstGeom prst="rect">
            <a:avLst/>
          </a:prstGeom>
          <a:noFill/>
        </p:spPr>
        <p:txBody>
          <a:bodyPr wrap="square" rtlCol="0">
            <a:spAutoFit/>
          </a:bodyPr>
          <a:lstStyle/>
          <a:p>
            <a:pPr algn="ctr"/>
            <a:r>
              <a:rPr lang="en-GB" dirty="0" smtClean="0"/>
              <a:t>Figure: The Key Nonbank Competitors Bankers Face Today</a:t>
            </a:r>
            <a:endParaRPr lang="en-GB" dirty="0"/>
          </a:p>
        </p:txBody>
      </p:sp>
    </p:spTree>
    <p:extLst>
      <p:ext uri="{BB962C8B-B14F-4D97-AF65-F5344CB8AC3E}">
        <p14:creationId xmlns:p14="http://schemas.microsoft.com/office/powerpoint/2010/main" val="3491455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8F9A3E9B-E55D-47EE-BA7A-C87270B65A14}" type="slidenum">
              <a:rPr lang="en-US" sz="1200">
                <a:solidFill>
                  <a:schemeClr val="tx2">
                    <a:shade val="90000"/>
                  </a:schemeClr>
                </a:solidFill>
                <a:cs typeface="+mn-cs"/>
              </a:rPr>
              <a:pPr algn="r">
                <a:defRPr/>
              </a:pPr>
              <a:t>5</a:t>
            </a:fld>
            <a:endParaRPr lang="en-US" sz="1200">
              <a:solidFill>
                <a:schemeClr val="tx2">
                  <a:shade val="90000"/>
                </a:schemeClr>
              </a:solidFill>
              <a:cs typeface="+mn-cs"/>
            </a:endParaRPr>
          </a:p>
        </p:txBody>
      </p:sp>
      <p:sp>
        <p:nvSpPr>
          <p:cNvPr id="11" name="Footer Placeholder 10"/>
          <p:cNvSpPr txBox="1">
            <a:spLocks noGrp="1"/>
          </p:cNvSpPr>
          <p:nvPr/>
        </p:nvSpPr>
        <p:spPr>
          <a:xfrm>
            <a:off x="2667000" y="6356350"/>
            <a:ext cx="3352800" cy="365125"/>
          </a:xfrm>
          <a:prstGeom prst="rect">
            <a:avLst/>
          </a:prstGeom>
          <a:noFill/>
        </p:spPr>
        <p:txBody>
          <a:bodyPr lIns="0" tIns="0" rIns="0" bIns="0" anchor="b"/>
          <a:lstStyle/>
          <a:p>
            <a:pPr>
              <a:defRPr/>
            </a:pPr>
            <a:r>
              <a:rPr lang="en-US" sz="1200" dirty="0">
                <a:solidFill>
                  <a:schemeClr val="tx2">
                    <a:shade val="90000"/>
                  </a:schemeClr>
                </a:solidFill>
                <a:cs typeface="+mn-cs"/>
              </a:rPr>
              <a:t>Mohammad </a:t>
            </a:r>
            <a:r>
              <a:rPr lang="en-US" sz="1200" dirty="0" err="1">
                <a:solidFill>
                  <a:schemeClr val="tx2">
                    <a:shade val="90000"/>
                  </a:schemeClr>
                </a:solidFill>
                <a:cs typeface="+mn-cs"/>
              </a:rPr>
              <a:t>Kamrul</a:t>
            </a:r>
            <a:r>
              <a:rPr lang="en-US" sz="1200" dirty="0">
                <a:solidFill>
                  <a:schemeClr val="tx2">
                    <a:shade val="90000"/>
                  </a:schemeClr>
                </a:solidFill>
                <a:cs typeface="+mn-cs"/>
              </a:rPr>
              <a:t> </a:t>
            </a:r>
            <a:r>
              <a:rPr lang="en-US" sz="1200" dirty="0" err="1" smtClean="0">
                <a:solidFill>
                  <a:schemeClr val="tx2">
                    <a:shade val="90000"/>
                  </a:schemeClr>
                </a:solidFill>
                <a:cs typeface="+mn-cs"/>
              </a:rPr>
              <a:t>Arefin</a:t>
            </a:r>
            <a:endParaRPr lang="en-US" sz="1200" dirty="0">
              <a:solidFill>
                <a:schemeClr val="tx2">
                  <a:shade val="90000"/>
                </a:schemeClr>
              </a:solidFill>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298365965"/>
              </p:ext>
            </p:extLst>
          </p:nvPr>
        </p:nvGraphicFramePr>
        <p:xfrm>
          <a:off x="381000" y="1539240"/>
          <a:ext cx="8305800" cy="4632960"/>
        </p:xfrm>
        <a:graphic>
          <a:graphicData uri="http://schemas.openxmlformats.org/drawingml/2006/table">
            <a:tbl>
              <a:tblPr firstRow="1" bandRow="1">
                <a:tableStyleId>{5940675A-B579-460E-94D1-54222C63F5DA}</a:tableStyleId>
              </a:tblPr>
              <a:tblGrid>
                <a:gridCol w="2438400"/>
                <a:gridCol w="5867400"/>
              </a:tblGrid>
              <a:tr h="491067">
                <a:tc>
                  <a:txBody>
                    <a:bodyPr/>
                    <a:lstStyle/>
                    <a:p>
                      <a:r>
                        <a:rPr lang="en-GB" sz="2000" dirty="0" smtClean="0"/>
                        <a:t>The intermediation role</a:t>
                      </a:r>
                      <a:endParaRPr lang="en-GB" sz="2000" dirty="0"/>
                    </a:p>
                  </a:txBody>
                  <a:tcPr/>
                </a:tc>
                <a:tc>
                  <a:txBody>
                    <a:bodyPr/>
                    <a:lstStyle/>
                    <a:p>
                      <a:r>
                        <a:rPr lang="en-GB" sz="2000" dirty="0" smtClean="0"/>
                        <a:t>Transforming</a:t>
                      </a:r>
                      <a:r>
                        <a:rPr lang="en-GB" sz="2000" baseline="0" dirty="0" smtClean="0"/>
                        <a:t> savings received primarily from households into credit (loans) for business firms and others in order to make investments in new buildings, equipment, and other goods.</a:t>
                      </a:r>
                      <a:endParaRPr lang="en-GB" sz="2000" dirty="0"/>
                    </a:p>
                  </a:txBody>
                  <a:tcPr/>
                </a:tc>
              </a:tr>
              <a:tr h="491067">
                <a:tc>
                  <a:txBody>
                    <a:bodyPr/>
                    <a:lstStyle/>
                    <a:p>
                      <a:r>
                        <a:rPr lang="en-GB" sz="2000" dirty="0" smtClean="0"/>
                        <a:t>The payments role</a:t>
                      </a:r>
                      <a:endParaRPr lang="en-GB" sz="2000" dirty="0"/>
                    </a:p>
                  </a:txBody>
                  <a:tcPr/>
                </a:tc>
                <a:tc>
                  <a:txBody>
                    <a:bodyPr/>
                    <a:lstStyle/>
                    <a:p>
                      <a:r>
                        <a:rPr lang="en-GB" sz="2000" dirty="0" smtClean="0"/>
                        <a:t>Carrying out payments for goods and services</a:t>
                      </a:r>
                      <a:r>
                        <a:rPr lang="en-GB" sz="2000" baseline="0" dirty="0" smtClean="0"/>
                        <a:t> on behalf of their customers (such as by issuing and clearing checks, wiring funds, providing a conduit for electronic payments, and dispensing currency and coins)</a:t>
                      </a:r>
                      <a:endParaRPr lang="en-GB" sz="2000" dirty="0"/>
                    </a:p>
                  </a:txBody>
                  <a:tcPr/>
                </a:tc>
              </a:tr>
              <a:tr h="491067">
                <a:tc>
                  <a:txBody>
                    <a:bodyPr/>
                    <a:lstStyle/>
                    <a:p>
                      <a:r>
                        <a:rPr lang="en-GB" sz="2000" dirty="0" smtClean="0"/>
                        <a:t>The guarantor role</a:t>
                      </a:r>
                      <a:endParaRPr lang="en-GB" sz="2000" dirty="0"/>
                    </a:p>
                  </a:txBody>
                  <a:tcPr/>
                </a:tc>
                <a:tc>
                  <a:txBody>
                    <a:bodyPr/>
                    <a:lstStyle/>
                    <a:p>
                      <a:r>
                        <a:rPr lang="en-GB" sz="2000" dirty="0" smtClean="0"/>
                        <a:t>Standing behind their customers to pay off</a:t>
                      </a:r>
                      <a:r>
                        <a:rPr lang="en-GB" sz="2000" baseline="0" dirty="0" smtClean="0"/>
                        <a:t> customer debts when those customers are unable to pay (such as by issuing letters of credit)</a:t>
                      </a:r>
                      <a:endParaRPr lang="en-GB" sz="2000" dirty="0"/>
                    </a:p>
                  </a:txBody>
                  <a:tcPr/>
                </a:tc>
              </a:tr>
              <a:tr h="670560">
                <a:tc>
                  <a:txBody>
                    <a:bodyPr/>
                    <a:lstStyle/>
                    <a:p>
                      <a:r>
                        <a:rPr lang="en-GB" sz="2000" dirty="0" smtClean="0"/>
                        <a:t>The risk</a:t>
                      </a:r>
                      <a:r>
                        <a:rPr lang="en-GB" sz="2000" baseline="0" dirty="0" smtClean="0"/>
                        <a:t> management role</a:t>
                      </a:r>
                      <a:endParaRPr lang="en-GB" sz="2000" dirty="0"/>
                    </a:p>
                  </a:txBody>
                  <a:tcPr/>
                </a:tc>
                <a:tc>
                  <a:txBody>
                    <a:bodyPr/>
                    <a:lstStyle/>
                    <a:p>
                      <a:r>
                        <a:rPr lang="en-GB" sz="2000" dirty="0" smtClean="0"/>
                        <a:t>Assisting customers in</a:t>
                      </a:r>
                      <a:r>
                        <a:rPr lang="en-GB" sz="2000" baseline="0" dirty="0" smtClean="0"/>
                        <a:t> preparing financially for the risk of loss to property and people.</a:t>
                      </a:r>
                      <a:endParaRPr lang="en-GB" sz="2000" dirty="0"/>
                    </a:p>
                  </a:txBody>
                  <a:tcPr/>
                </a:tc>
              </a:tr>
            </a:tbl>
          </a:graphicData>
        </a:graphic>
      </p:graphicFrame>
      <p:sp>
        <p:nvSpPr>
          <p:cNvPr id="3" name="TextBox 2"/>
          <p:cNvSpPr txBox="1"/>
          <p:nvPr/>
        </p:nvSpPr>
        <p:spPr>
          <a:xfrm>
            <a:off x="609600" y="895290"/>
            <a:ext cx="7620000" cy="400110"/>
          </a:xfrm>
          <a:prstGeom prst="rect">
            <a:avLst/>
          </a:prstGeom>
          <a:noFill/>
        </p:spPr>
        <p:txBody>
          <a:bodyPr wrap="square" rtlCol="0">
            <a:spAutoFit/>
          </a:bodyPr>
          <a:lstStyle/>
          <a:p>
            <a:r>
              <a:rPr lang="en-GB" dirty="0" smtClean="0"/>
              <a:t>Table: The Many Different Roles Banks Play in the Economy</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8F9A3E9B-E55D-47EE-BA7A-C87270B65A14}" type="slidenum">
              <a:rPr lang="en-US" sz="1200">
                <a:solidFill>
                  <a:schemeClr val="tx2">
                    <a:shade val="90000"/>
                  </a:schemeClr>
                </a:solidFill>
                <a:cs typeface="+mn-cs"/>
              </a:rPr>
              <a:pPr algn="r">
                <a:defRPr/>
              </a:pPr>
              <a:t>6</a:t>
            </a:fld>
            <a:endParaRPr lang="en-US" sz="1200">
              <a:solidFill>
                <a:schemeClr val="tx2">
                  <a:shade val="90000"/>
                </a:schemeClr>
              </a:solidFill>
              <a:cs typeface="+mn-cs"/>
            </a:endParaRPr>
          </a:p>
        </p:txBody>
      </p:sp>
      <p:sp>
        <p:nvSpPr>
          <p:cNvPr id="11" name="Footer Placeholder 10"/>
          <p:cNvSpPr txBox="1">
            <a:spLocks noGrp="1"/>
          </p:cNvSpPr>
          <p:nvPr/>
        </p:nvSpPr>
        <p:spPr>
          <a:xfrm>
            <a:off x="2667000" y="6356350"/>
            <a:ext cx="3352800" cy="365125"/>
          </a:xfrm>
          <a:prstGeom prst="rect">
            <a:avLst/>
          </a:prstGeom>
          <a:noFill/>
        </p:spPr>
        <p:txBody>
          <a:bodyPr lIns="0" tIns="0" rIns="0" bIns="0" anchor="b"/>
          <a:lstStyle/>
          <a:p>
            <a:pPr>
              <a:defRPr/>
            </a:pPr>
            <a:r>
              <a:rPr lang="en-US" sz="1200" dirty="0">
                <a:solidFill>
                  <a:schemeClr val="tx2">
                    <a:shade val="90000"/>
                  </a:schemeClr>
                </a:solidFill>
                <a:cs typeface="+mn-cs"/>
              </a:rPr>
              <a:t>Mohammad </a:t>
            </a:r>
            <a:r>
              <a:rPr lang="en-US" sz="1200" dirty="0" err="1">
                <a:solidFill>
                  <a:schemeClr val="tx2">
                    <a:shade val="90000"/>
                  </a:schemeClr>
                </a:solidFill>
                <a:cs typeface="+mn-cs"/>
              </a:rPr>
              <a:t>Kamrul</a:t>
            </a:r>
            <a:r>
              <a:rPr lang="en-US" sz="1200" dirty="0">
                <a:solidFill>
                  <a:schemeClr val="tx2">
                    <a:shade val="90000"/>
                  </a:schemeClr>
                </a:solidFill>
                <a:cs typeface="+mn-cs"/>
              </a:rPr>
              <a:t> </a:t>
            </a:r>
            <a:r>
              <a:rPr lang="en-US" sz="1200" dirty="0" err="1" smtClean="0">
                <a:solidFill>
                  <a:schemeClr val="tx2">
                    <a:shade val="90000"/>
                  </a:schemeClr>
                </a:solidFill>
                <a:cs typeface="+mn-cs"/>
              </a:rPr>
              <a:t>Arefin</a:t>
            </a:r>
            <a:endParaRPr lang="en-US" sz="1200" dirty="0">
              <a:solidFill>
                <a:schemeClr val="tx2">
                  <a:shade val="90000"/>
                </a:schemeClr>
              </a:solidFill>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619389019"/>
              </p:ext>
            </p:extLst>
          </p:nvPr>
        </p:nvGraphicFramePr>
        <p:xfrm>
          <a:off x="457200" y="762000"/>
          <a:ext cx="8305800" cy="3657600"/>
        </p:xfrm>
        <a:graphic>
          <a:graphicData uri="http://schemas.openxmlformats.org/drawingml/2006/table">
            <a:tbl>
              <a:tblPr firstRow="1" bandRow="1">
                <a:tableStyleId>{5940675A-B579-460E-94D1-54222C63F5DA}</a:tableStyleId>
              </a:tblPr>
              <a:tblGrid>
                <a:gridCol w="2438400"/>
                <a:gridCol w="5867400"/>
              </a:tblGrid>
              <a:tr h="491067">
                <a:tc>
                  <a:txBody>
                    <a:bodyPr/>
                    <a:lstStyle/>
                    <a:p>
                      <a:r>
                        <a:rPr lang="en-GB" dirty="0" smtClean="0"/>
                        <a:t>The</a:t>
                      </a:r>
                      <a:r>
                        <a:rPr lang="en-GB" baseline="0" dirty="0" smtClean="0"/>
                        <a:t> savings/investment advisor role</a:t>
                      </a:r>
                      <a:endParaRPr lang="en-GB" dirty="0"/>
                    </a:p>
                  </a:txBody>
                  <a:tcPr/>
                </a:tc>
                <a:tc>
                  <a:txBody>
                    <a:bodyPr/>
                    <a:lstStyle/>
                    <a:p>
                      <a:r>
                        <a:rPr lang="en-GB" dirty="0" smtClean="0"/>
                        <a:t>Aiding customers in fulfilling</a:t>
                      </a:r>
                      <a:r>
                        <a:rPr lang="en-GB" baseline="0" dirty="0" smtClean="0"/>
                        <a:t> their long range goals for a better life by building, managing, and protecting savings.</a:t>
                      </a:r>
                      <a:endParaRPr lang="en-GB" dirty="0"/>
                    </a:p>
                  </a:txBody>
                  <a:tcPr/>
                </a:tc>
              </a:tr>
              <a:tr h="491067">
                <a:tc>
                  <a:txBody>
                    <a:bodyPr/>
                    <a:lstStyle/>
                    <a:p>
                      <a:r>
                        <a:rPr lang="en-GB" dirty="0" smtClean="0"/>
                        <a:t>The safekeeping/</a:t>
                      </a:r>
                    </a:p>
                    <a:p>
                      <a:r>
                        <a:rPr lang="en-GB" dirty="0" smtClean="0"/>
                        <a:t>certification</a:t>
                      </a:r>
                      <a:r>
                        <a:rPr lang="en-GB" baseline="0" dirty="0" smtClean="0"/>
                        <a:t> of value role</a:t>
                      </a:r>
                      <a:endParaRPr lang="en-GB" dirty="0"/>
                    </a:p>
                  </a:txBody>
                  <a:tcPr/>
                </a:tc>
                <a:tc>
                  <a:txBody>
                    <a:bodyPr/>
                    <a:lstStyle/>
                    <a:p>
                      <a:r>
                        <a:rPr lang="en-GB" dirty="0" smtClean="0"/>
                        <a:t>Safeguarding</a:t>
                      </a:r>
                      <a:r>
                        <a:rPr lang="en-GB" baseline="0" dirty="0" smtClean="0"/>
                        <a:t> a customer’s valuables and appraising and certifying their true market value. </a:t>
                      </a:r>
                      <a:endParaRPr lang="en-GB" dirty="0"/>
                    </a:p>
                  </a:txBody>
                  <a:tcPr/>
                </a:tc>
              </a:tr>
              <a:tr h="491067">
                <a:tc>
                  <a:txBody>
                    <a:bodyPr/>
                    <a:lstStyle/>
                    <a:p>
                      <a:r>
                        <a:rPr lang="en-GB" dirty="0" smtClean="0"/>
                        <a:t>The agency role</a:t>
                      </a:r>
                      <a:endParaRPr lang="en-GB" dirty="0"/>
                    </a:p>
                  </a:txBody>
                  <a:tcPr/>
                </a:tc>
                <a:tc>
                  <a:txBody>
                    <a:bodyPr/>
                    <a:lstStyle/>
                    <a:p>
                      <a:r>
                        <a:rPr lang="en-GB" dirty="0" smtClean="0"/>
                        <a:t>Acting</a:t>
                      </a:r>
                      <a:r>
                        <a:rPr lang="en-GB" baseline="0" dirty="0" smtClean="0"/>
                        <a:t> on behalf of customers to manage and protect their property  or issue and redeem their securities (usually provided through the bank’s trust department)</a:t>
                      </a:r>
                      <a:endParaRPr lang="en-GB" dirty="0"/>
                    </a:p>
                  </a:txBody>
                  <a:tcPr/>
                </a:tc>
              </a:tr>
              <a:tr h="491067">
                <a:tc>
                  <a:txBody>
                    <a:bodyPr/>
                    <a:lstStyle/>
                    <a:p>
                      <a:r>
                        <a:rPr lang="en-GB" dirty="0" smtClean="0"/>
                        <a:t>The policy role</a:t>
                      </a:r>
                      <a:endParaRPr lang="en-GB" dirty="0"/>
                    </a:p>
                  </a:txBody>
                  <a:tcPr/>
                </a:tc>
                <a:tc>
                  <a:txBody>
                    <a:bodyPr/>
                    <a:lstStyle/>
                    <a:p>
                      <a:r>
                        <a:rPr lang="en-GB" dirty="0" smtClean="0"/>
                        <a:t>Serving as a conduit for </a:t>
                      </a:r>
                      <a:r>
                        <a:rPr lang="en-GB" dirty="0" err="1" smtClean="0"/>
                        <a:t>govt</a:t>
                      </a:r>
                      <a:r>
                        <a:rPr lang="en-GB" baseline="0" dirty="0" smtClean="0"/>
                        <a:t> policy in attempting to regulate the growth of the economy and pursue social goals. </a:t>
                      </a:r>
                      <a:endParaRPr lang="en-GB" dirty="0"/>
                    </a:p>
                  </a:txBody>
                  <a:tcPr/>
                </a:tc>
              </a:tr>
            </a:tbl>
          </a:graphicData>
        </a:graphic>
      </p:graphicFrame>
    </p:spTree>
    <p:extLst>
      <p:ext uri="{BB962C8B-B14F-4D97-AF65-F5344CB8AC3E}">
        <p14:creationId xmlns:p14="http://schemas.microsoft.com/office/powerpoint/2010/main" val="1202018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8F9A3E9B-E55D-47EE-BA7A-C87270B65A14}" type="slidenum">
              <a:rPr lang="en-US" sz="1200">
                <a:solidFill>
                  <a:schemeClr val="tx2">
                    <a:shade val="90000"/>
                  </a:schemeClr>
                </a:solidFill>
                <a:cs typeface="+mn-cs"/>
              </a:rPr>
              <a:pPr algn="r">
                <a:defRPr/>
              </a:pPr>
              <a:t>7</a:t>
            </a:fld>
            <a:endParaRPr lang="en-US" sz="1200">
              <a:solidFill>
                <a:schemeClr val="tx2">
                  <a:shade val="90000"/>
                </a:schemeClr>
              </a:solidFill>
              <a:cs typeface="+mn-cs"/>
            </a:endParaRPr>
          </a:p>
        </p:txBody>
      </p:sp>
      <p:sp>
        <p:nvSpPr>
          <p:cNvPr id="20483" name="Text Box 8"/>
          <p:cNvSpPr txBox="1">
            <a:spLocks noChangeArrowheads="1"/>
          </p:cNvSpPr>
          <p:nvPr/>
        </p:nvSpPr>
        <p:spPr bwMode="auto">
          <a:xfrm>
            <a:off x="228600" y="841950"/>
            <a:ext cx="8763000" cy="5078313"/>
          </a:xfrm>
          <a:prstGeom prst="rect">
            <a:avLst/>
          </a:prstGeom>
          <a:noFill/>
          <a:ln w="9525">
            <a:noFill/>
            <a:miter lim="800000"/>
            <a:headEnd/>
            <a:tailEnd/>
          </a:ln>
        </p:spPr>
        <p:txBody>
          <a:bodyPr>
            <a:spAutoFit/>
          </a:bodyPr>
          <a:lstStyle/>
          <a:p>
            <a:pPr>
              <a:spcBef>
                <a:spcPct val="50000"/>
              </a:spcBef>
            </a:pPr>
            <a:r>
              <a:rPr lang="en-GB" sz="2400" b="1" dirty="0" smtClean="0">
                <a:latin typeface="Times New Roman" pitchFamily="18" charset="0"/>
              </a:rPr>
              <a:t>The Services Banks Offer the Public</a:t>
            </a:r>
            <a:r>
              <a:rPr lang="en-GB" sz="2400" dirty="0" smtClean="0">
                <a:latin typeface="Times New Roman" pitchFamily="18" charset="0"/>
              </a:rPr>
              <a:t>:</a:t>
            </a:r>
          </a:p>
          <a:p>
            <a:pPr>
              <a:spcBef>
                <a:spcPct val="50000"/>
              </a:spcBef>
            </a:pPr>
            <a:r>
              <a:rPr lang="en-GB" sz="2400" dirty="0" smtClean="0">
                <a:latin typeface="Times New Roman" pitchFamily="18" charset="0"/>
              </a:rPr>
              <a:t>Services Bank Have Offered Throughout History:</a:t>
            </a:r>
          </a:p>
          <a:p>
            <a:pPr>
              <a:spcBef>
                <a:spcPct val="50000"/>
              </a:spcBef>
              <a:buFont typeface="Wingdings" pitchFamily="2" charset="2"/>
              <a:buChar char="ü"/>
            </a:pPr>
            <a:r>
              <a:rPr lang="en-GB" sz="2400" b="1" dirty="0" smtClean="0">
                <a:latin typeface="Times New Roman" pitchFamily="18" charset="0"/>
              </a:rPr>
              <a:t>Carrying out currency exchanges</a:t>
            </a:r>
            <a:r>
              <a:rPr lang="en-GB" sz="2400" dirty="0" smtClean="0">
                <a:latin typeface="Times New Roman" pitchFamily="18" charset="0"/>
              </a:rPr>
              <a:t>: The service offered by banks in which they trade one nation’s currency for that of another. History shows that one of the first services offered by banks was currency exchange. </a:t>
            </a:r>
          </a:p>
          <a:p>
            <a:pPr>
              <a:spcBef>
                <a:spcPct val="50000"/>
              </a:spcBef>
              <a:buFont typeface="Wingdings" pitchFamily="2" charset="2"/>
              <a:buChar char="ü"/>
            </a:pPr>
            <a:r>
              <a:rPr lang="en-GB" sz="2400" b="1" dirty="0" smtClean="0">
                <a:latin typeface="Times New Roman" pitchFamily="18" charset="0"/>
              </a:rPr>
              <a:t>Discounting Commercial Notes and Making Business Loans</a:t>
            </a:r>
            <a:r>
              <a:rPr lang="en-GB" sz="2400" dirty="0" smtClean="0">
                <a:latin typeface="Times New Roman" pitchFamily="18" charset="0"/>
              </a:rPr>
              <a:t>: Banks convert IOUs (I owe you) received by merchants from their customers into cash. Early in their history, bankers began discounting commercial notes, in effect making loans to local merchants who sold the debts (accounts receivables) they held against their customers to a bank to raise cash quickly. </a:t>
            </a:r>
            <a:endParaRPr lang="en-GB" sz="2400" dirty="0">
              <a:latin typeface="Times New Roman" pitchFamily="18" charset="0"/>
            </a:endParaRPr>
          </a:p>
        </p:txBody>
      </p:sp>
      <p:sp>
        <p:nvSpPr>
          <p:cNvPr id="11" name="Footer Placeholder 10"/>
          <p:cNvSpPr txBox="1">
            <a:spLocks noGrp="1"/>
          </p:cNvSpPr>
          <p:nvPr/>
        </p:nvSpPr>
        <p:spPr>
          <a:xfrm>
            <a:off x="2667000" y="6356350"/>
            <a:ext cx="3352800" cy="365125"/>
          </a:xfrm>
          <a:prstGeom prst="rect">
            <a:avLst/>
          </a:prstGeom>
          <a:noFill/>
        </p:spPr>
        <p:txBody>
          <a:bodyPr lIns="0" tIns="0" rIns="0" bIns="0" anchor="b"/>
          <a:lstStyle/>
          <a:p>
            <a:pPr>
              <a:defRPr/>
            </a:pPr>
            <a:r>
              <a:rPr lang="en-US" sz="1200" dirty="0">
                <a:solidFill>
                  <a:schemeClr val="tx2">
                    <a:shade val="90000"/>
                  </a:schemeClr>
                </a:solidFill>
                <a:cs typeface="+mn-cs"/>
              </a:rPr>
              <a:t>Mohammad </a:t>
            </a:r>
            <a:r>
              <a:rPr lang="en-US" sz="1200" dirty="0" err="1">
                <a:solidFill>
                  <a:schemeClr val="tx2">
                    <a:shade val="90000"/>
                  </a:schemeClr>
                </a:solidFill>
                <a:cs typeface="+mn-cs"/>
              </a:rPr>
              <a:t>Kamrul</a:t>
            </a:r>
            <a:r>
              <a:rPr lang="en-US" sz="1200" dirty="0">
                <a:solidFill>
                  <a:schemeClr val="tx2">
                    <a:shade val="90000"/>
                  </a:schemeClr>
                </a:solidFill>
                <a:cs typeface="+mn-cs"/>
              </a:rPr>
              <a:t> </a:t>
            </a:r>
            <a:r>
              <a:rPr lang="en-US" sz="1200" dirty="0" err="1" smtClean="0">
                <a:solidFill>
                  <a:schemeClr val="tx2">
                    <a:shade val="90000"/>
                  </a:schemeClr>
                </a:solidFill>
                <a:cs typeface="+mn-cs"/>
              </a:rPr>
              <a:t>Arefin</a:t>
            </a:r>
            <a:endParaRPr lang="en-US" sz="1200" dirty="0">
              <a:solidFill>
                <a:schemeClr val="tx2">
                  <a:shade val="90000"/>
                </a:schemeClr>
              </a:solidFill>
              <a:cs typeface="+mn-cs"/>
            </a:endParaRPr>
          </a:p>
        </p:txBody>
      </p:sp>
    </p:spTree>
    <p:extLst>
      <p:ext uri="{BB962C8B-B14F-4D97-AF65-F5344CB8AC3E}">
        <p14:creationId xmlns:p14="http://schemas.microsoft.com/office/powerpoint/2010/main" val="1423747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8F9A3E9B-E55D-47EE-BA7A-C87270B65A14}" type="slidenum">
              <a:rPr lang="en-US" sz="1200">
                <a:solidFill>
                  <a:schemeClr val="tx2">
                    <a:shade val="90000"/>
                  </a:schemeClr>
                </a:solidFill>
                <a:cs typeface="+mn-cs"/>
              </a:rPr>
              <a:pPr algn="r">
                <a:defRPr/>
              </a:pPr>
              <a:t>8</a:t>
            </a:fld>
            <a:endParaRPr lang="en-US" sz="1200">
              <a:solidFill>
                <a:schemeClr val="tx2">
                  <a:shade val="90000"/>
                </a:schemeClr>
              </a:solidFill>
              <a:cs typeface="+mn-cs"/>
            </a:endParaRPr>
          </a:p>
        </p:txBody>
      </p:sp>
      <p:sp>
        <p:nvSpPr>
          <p:cNvPr id="20483" name="Text Box 8"/>
          <p:cNvSpPr txBox="1">
            <a:spLocks noChangeArrowheads="1"/>
          </p:cNvSpPr>
          <p:nvPr/>
        </p:nvSpPr>
        <p:spPr bwMode="auto">
          <a:xfrm>
            <a:off x="228600" y="841950"/>
            <a:ext cx="8763000" cy="4708981"/>
          </a:xfrm>
          <a:prstGeom prst="rect">
            <a:avLst/>
          </a:prstGeom>
          <a:noFill/>
          <a:ln w="9525">
            <a:noFill/>
            <a:miter lim="800000"/>
            <a:headEnd/>
            <a:tailEnd/>
          </a:ln>
        </p:spPr>
        <p:txBody>
          <a:bodyPr>
            <a:spAutoFit/>
          </a:bodyPr>
          <a:lstStyle/>
          <a:p>
            <a:pPr>
              <a:spcBef>
                <a:spcPct val="50000"/>
              </a:spcBef>
              <a:buFont typeface="Wingdings" pitchFamily="2" charset="2"/>
              <a:buChar char="ü"/>
            </a:pPr>
            <a:r>
              <a:rPr lang="en-GB" sz="2400" b="1" dirty="0" smtClean="0">
                <a:latin typeface="Times New Roman" pitchFamily="18" charset="0"/>
              </a:rPr>
              <a:t>Offering Savings Deposits</a:t>
            </a:r>
            <a:r>
              <a:rPr lang="en-GB" sz="2400" dirty="0" smtClean="0">
                <a:latin typeface="Times New Roman" pitchFamily="18" charset="0"/>
              </a:rPr>
              <a:t>: Banks offer thrift accounts that pay interest and encourage people to save. Making loans proved so profitable that banks began searching for ways to raise additional loanable funds and one of the earliest sources of funds consisted of offering savings deposit, interest bearing funds left with banks for a period of weeks, months or years. </a:t>
            </a:r>
          </a:p>
          <a:p>
            <a:pPr>
              <a:spcBef>
                <a:spcPct val="50000"/>
              </a:spcBef>
              <a:buFont typeface="Wingdings" pitchFamily="2" charset="2"/>
              <a:buChar char="ü"/>
            </a:pPr>
            <a:r>
              <a:rPr lang="en-GB" sz="2400" b="1" dirty="0" smtClean="0">
                <a:latin typeface="Times New Roman" pitchFamily="18" charset="0"/>
              </a:rPr>
              <a:t>Safekeeping of Valuables and Certification of Value</a:t>
            </a:r>
            <a:r>
              <a:rPr lang="en-GB" sz="2400" dirty="0" smtClean="0">
                <a:latin typeface="Times New Roman" pitchFamily="18" charset="0"/>
              </a:rPr>
              <a:t>: During the middle ages, banks began the practice of holding gold, securities, and other valuables owned by their customers in secure vaults. They would also, when asked, assay the market value of their customers’ valuables, especially gold and jewellery and certify whether or not these so called valuables were worth what others </a:t>
            </a:r>
            <a:r>
              <a:rPr lang="en-GB" sz="2400" smtClean="0">
                <a:latin typeface="Times New Roman" pitchFamily="18" charset="0"/>
              </a:rPr>
              <a:t>had claimed. </a:t>
            </a:r>
            <a:endParaRPr lang="en-GB" sz="2400" dirty="0">
              <a:latin typeface="Times New Roman" pitchFamily="18" charset="0"/>
            </a:endParaRPr>
          </a:p>
        </p:txBody>
      </p:sp>
      <p:sp>
        <p:nvSpPr>
          <p:cNvPr id="11" name="Footer Placeholder 10"/>
          <p:cNvSpPr txBox="1">
            <a:spLocks noGrp="1"/>
          </p:cNvSpPr>
          <p:nvPr/>
        </p:nvSpPr>
        <p:spPr>
          <a:xfrm>
            <a:off x="2667000" y="6356350"/>
            <a:ext cx="3352800" cy="365125"/>
          </a:xfrm>
          <a:prstGeom prst="rect">
            <a:avLst/>
          </a:prstGeom>
          <a:noFill/>
        </p:spPr>
        <p:txBody>
          <a:bodyPr lIns="0" tIns="0" rIns="0" bIns="0" anchor="b"/>
          <a:lstStyle/>
          <a:p>
            <a:pPr>
              <a:defRPr/>
            </a:pPr>
            <a:r>
              <a:rPr lang="en-US" sz="1200" dirty="0">
                <a:solidFill>
                  <a:schemeClr val="tx2">
                    <a:shade val="90000"/>
                  </a:schemeClr>
                </a:solidFill>
                <a:cs typeface="+mn-cs"/>
              </a:rPr>
              <a:t>Mohammad </a:t>
            </a:r>
            <a:r>
              <a:rPr lang="en-US" sz="1200" dirty="0" err="1">
                <a:solidFill>
                  <a:schemeClr val="tx2">
                    <a:shade val="90000"/>
                  </a:schemeClr>
                </a:solidFill>
                <a:cs typeface="+mn-cs"/>
              </a:rPr>
              <a:t>Kamrul</a:t>
            </a:r>
            <a:r>
              <a:rPr lang="en-US" sz="1200" dirty="0">
                <a:solidFill>
                  <a:schemeClr val="tx2">
                    <a:shade val="90000"/>
                  </a:schemeClr>
                </a:solidFill>
                <a:cs typeface="+mn-cs"/>
              </a:rPr>
              <a:t> </a:t>
            </a:r>
            <a:r>
              <a:rPr lang="en-US" sz="1200" dirty="0" err="1" smtClean="0">
                <a:solidFill>
                  <a:schemeClr val="tx2">
                    <a:shade val="90000"/>
                  </a:schemeClr>
                </a:solidFill>
                <a:cs typeface="+mn-cs"/>
              </a:rPr>
              <a:t>Arefin</a:t>
            </a:r>
            <a:endParaRPr lang="en-US" sz="1200" dirty="0">
              <a:solidFill>
                <a:schemeClr val="tx2">
                  <a:shade val="90000"/>
                </a:schemeClr>
              </a:solidFill>
              <a:cs typeface="+mn-cs"/>
            </a:endParaRPr>
          </a:p>
        </p:txBody>
      </p:sp>
    </p:spTree>
    <p:extLst>
      <p:ext uri="{BB962C8B-B14F-4D97-AF65-F5344CB8AC3E}">
        <p14:creationId xmlns:p14="http://schemas.microsoft.com/office/powerpoint/2010/main" val="1190021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8F9A3E9B-E55D-47EE-BA7A-C87270B65A14}" type="slidenum">
              <a:rPr lang="en-US" sz="1200">
                <a:solidFill>
                  <a:schemeClr val="tx2">
                    <a:shade val="90000"/>
                  </a:schemeClr>
                </a:solidFill>
                <a:cs typeface="+mn-cs"/>
              </a:rPr>
              <a:pPr algn="r">
                <a:defRPr/>
              </a:pPr>
              <a:t>9</a:t>
            </a:fld>
            <a:endParaRPr lang="en-US" sz="1200">
              <a:solidFill>
                <a:schemeClr val="tx2">
                  <a:shade val="90000"/>
                </a:schemeClr>
              </a:solidFill>
              <a:cs typeface="+mn-cs"/>
            </a:endParaRPr>
          </a:p>
        </p:txBody>
      </p:sp>
      <p:sp>
        <p:nvSpPr>
          <p:cNvPr id="20483" name="Text Box 8"/>
          <p:cNvSpPr txBox="1">
            <a:spLocks noChangeArrowheads="1"/>
          </p:cNvSpPr>
          <p:nvPr/>
        </p:nvSpPr>
        <p:spPr bwMode="auto">
          <a:xfrm>
            <a:off x="228600" y="841950"/>
            <a:ext cx="8763000" cy="5632311"/>
          </a:xfrm>
          <a:prstGeom prst="rect">
            <a:avLst/>
          </a:prstGeom>
          <a:noFill/>
          <a:ln w="9525">
            <a:noFill/>
            <a:miter lim="800000"/>
            <a:headEnd/>
            <a:tailEnd/>
          </a:ln>
        </p:spPr>
        <p:txBody>
          <a:bodyPr>
            <a:spAutoFit/>
          </a:bodyPr>
          <a:lstStyle/>
          <a:p>
            <a:pPr>
              <a:spcBef>
                <a:spcPct val="50000"/>
              </a:spcBef>
              <a:buFont typeface="Wingdings" pitchFamily="2" charset="2"/>
              <a:buChar char="ü"/>
            </a:pPr>
            <a:r>
              <a:rPr lang="en-GB" sz="2400" b="1" dirty="0" smtClean="0">
                <a:latin typeface="Times New Roman" pitchFamily="18" charset="0"/>
              </a:rPr>
              <a:t>Supporting </a:t>
            </a:r>
            <a:r>
              <a:rPr lang="en-GB" sz="2400" b="1" dirty="0" err="1" smtClean="0">
                <a:latin typeface="Times New Roman" pitchFamily="18" charset="0"/>
              </a:rPr>
              <a:t>Govt</a:t>
            </a:r>
            <a:r>
              <a:rPr lang="en-GB" sz="2400" b="1" dirty="0" smtClean="0">
                <a:latin typeface="Times New Roman" pitchFamily="18" charset="0"/>
              </a:rPr>
              <a:t> Activities with Credit</a:t>
            </a:r>
            <a:r>
              <a:rPr lang="en-GB" sz="2400" dirty="0" smtClean="0">
                <a:latin typeface="Times New Roman" pitchFamily="18" charset="0"/>
              </a:rPr>
              <a:t>: Banks purchase </a:t>
            </a:r>
            <a:r>
              <a:rPr lang="en-GB" sz="2400" dirty="0" err="1" smtClean="0">
                <a:latin typeface="Times New Roman" pitchFamily="18" charset="0"/>
              </a:rPr>
              <a:t>Govt</a:t>
            </a:r>
            <a:r>
              <a:rPr lang="en-GB" sz="2400" dirty="0" smtClean="0">
                <a:latin typeface="Times New Roman" pitchFamily="18" charset="0"/>
              </a:rPr>
              <a:t> bonds with a portion of any deposits they received to finance </a:t>
            </a:r>
            <a:r>
              <a:rPr lang="en-GB" sz="2400" dirty="0" err="1" smtClean="0">
                <a:latin typeface="Times New Roman" pitchFamily="18" charset="0"/>
              </a:rPr>
              <a:t>govt</a:t>
            </a:r>
            <a:r>
              <a:rPr lang="en-GB" sz="2400" dirty="0" smtClean="0">
                <a:latin typeface="Times New Roman" pitchFamily="18" charset="0"/>
              </a:rPr>
              <a:t> expenditure to maintain growth in the economy. </a:t>
            </a:r>
          </a:p>
          <a:p>
            <a:pPr>
              <a:spcBef>
                <a:spcPct val="50000"/>
              </a:spcBef>
              <a:buFont typeface="Wingdings" pitchFamily="2" charset="2"/>
              <a:buChar char="ü"/>
            </a:pPr>
            <a:r>
              <a:rPr lang="en-GB" sz="2400" b="1" dirty="0" smtClean="0">
                <a:latin typeface="Times New Roman" pitchFamily="18" charset="0"/>
              </a:rPr>
              <a:t>Offering Checking Accounts (Demand Deposit)</a:t>
            </a:r>
            <a:r>
              <a:rPr lang="en-GB" sz="2400" dirty="0" smtClean="0">
                <a:latin typeface="Times New Roman" pitchFamily="18" charset="0"/>
              </a:rPr>
              <a:t>: Demand deposit is a checking account that permitted the depositor to write checks in payment for purchases of goods and services that the bank had to honour immediately.</a:t>
            </a:r>
          </a:p>
          <a:p>
            <a:pPr>
              <a:spcBef>
                <a:spcPct val="50000"/>
              </a:spcBef>
              <a:buFont typeface="Wingdings" pitchFamily="2" charset="2"/>
              <a:buChar char="ü"/>
            </a:pPr>
            <a:r>
              <a:rPr lang="en-GB" sz="2400" b="1" dirty="0" smtClean="0">
                <a:latin typeface="Times New Roman" pitchFamily="18" charset="0"/>
              </a:rPr>
              <a:t>Trust Services:</a:t>
            </a:r>
            <a:r>
              <a:rPr lang="en-GB" sz="2400" dirty="0" smtClean="0">
                <a:latin typeface="Times New Roman" pitchFamily="18" charset="0"/>
              </a:rPr>
              <a:t> For many years banks have managed the financial affairs and property of individuals and business firms in return for a fee that is often based on the value of properties or the amount of funds under management. This property management function is known as trust services. Many banks offer both personal trust services to individuals and families and commercial trust services to corporations and businesses. </a:t>
            </a:r>
            <a:endParaRPr lang="en-GB" sz="2400" dirty="0">
              <a:latin typeface="Times New Roman" pitchFamily="18" charset="0"/>
            </a:endParaRPr>
          </a:p>
        </p:txBody>
      </p:sp>
      <p:sp>
        <p:nvSpPr>
          <p:cNvPr id="11" name="Footer Placeholder 10"/>
          <p:cNvSpPr txBox="1">
            <a:spLocks noGrp="1"/>
          </p:cNvSpPr>
          <p:nvPr/>
        </p:nvSpPr>
        <p:spPr>
          <a:xfrm>
            <a:off x="2667000" y="6356350"/>
            <a:ext cx="3352800" cy="365125"/>
          </a:xfrm>
          <a:prstGeom prst="rect">
            <a:avLst/>
          </a:prstGeom>
          <a:noFill/>
        </p:spPr>
        <p:txBody>
          <a:bodyPr lIns="0" tIns="0" rIns="0" bIns="0" anchor="b"/>
          <a:lstStyle/>
          <a:p>
            <a:pPr>
              <a:defRPr/>
            </a:pPr>
            <a:r>
              <a:rPr lang="en-US" sz="1200" dirty="0">
                <a:solidFill>
                  <a:schemeClr val="tx2">
                    <a:shade val="90000"/>
                  </a:schemeClr>
                </a:solidFill>
                <a:cs typeface="+mn-cs"/>
              </a:rPr>
              <a:t>Mohammad </a:t>
            </a:r>
            <a:r>
              <a:rPr lang="en-US" sz="1200" dirty="0" err="1">
                <a:solidFill>
                  <a:schemeClr val="tx2">
                    <a:shade val="90000"/>
                  </a:schemeClr>
                </a:solidFill>
                <a:cs typeface="+mn-cs"/>
              </a:rPr>
              <a:t>Kamrul</a:t>
            </a:r>
            <a:r>
              <a:rPr lang="en-US" sz="1200" dirty="0">
                <a:solidFill>
                  <a:schemeClr val="tx2">
                    <a:shade val="90000"/>
                  </a:schemeClr>
                </a:solidFill>
                <a:cs typeface="+mn-cs"/>
              </a:rPr>
              <a:t> </a:t>
            </a:r>
            <a:r>
              <a:rPr lang="en-US" sz="1200" dirty="0" err="1" smtClean="0">
                <a:solidFill>
                  <a:schemeClr val="tx2">
                    <a:shade val="90000"/>
                  </a:schemeClr>
                </a:solidFill>
                <a:cs typeface="+mn-cs"/>
              </a:rPr>
              <a:t>Arefin</a:t>
            </a:r>
            <a:endParaRPr lang="en-US" sz="1200" dirty="0">
              <a:solidFill>
                <a:schemeClr val="tx2">
                  <a:shade val="90000"/>
                </a:schemeClr>
              </a:solidFill>
              <a:cs typeface="+mn-cs"/>
            </a:endParaRPr>
          </a:p>
        </p:txBody>
      </p:sp>
    </p:spTree>
    <p:extLst>
      <p:ext uri="{BB962C8B-B14F-4D97-AF65-F5344CB8AC3E}">
        <p14:creationId xmlns:p14="http://schemas.microsoft.com/office/powerpoint/2010/main" val="373611304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Flow">
  <a:themeElements>
    <a:clrScheme name="1_Flow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1_Flow">
      <a:majorFont>
        <a:latin typeface="Calibri"/>
        <a:ea typeface=""/>
        <a:cs typeface="Arial"/>
      </a:majorFont>
      <a:minorFont>
        <a:latin typeface="Constant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Flow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
        <a:ea typeface=""/>
        <a:cs typeface=""/>
      </a:majorFont>
      <a:minorFont>
        <a:latin typeface=""/>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10535</TotalTime>
  <Words>1534</Words>
  <Application>Microsoft Office PowerPoint</Application>
  <PresentationFormat>On-screen Show (4:3)</PresentationFormat>
  <Paragraphs>90</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1_Flow</vt:lpstr>
      <vt:lpstr>Flow</vt:lpstr>
      <vt:lpstr>Principles of Banking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vu of pakistan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MGT211</dc:title>
  <dc:creator>tahir.hanif</dc:creator>
  <cp:lastModifiedBy>Kamrul</cp:lastModifiedBy>
  <cp:revision>980</cp:revision>
  <dcterms:created xsi:type="dcterms:W3CDTF">2006-05-31T09:56:58Z</dcterms:created>
  <dcterms:modified xsi:type="dcterms:W3CDTF">2014-02-04T14:05:08Z</dcterms:modified>
</cp:coreProperties>
</file>